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9" r:id="rId3"/>
  </p:sldMasterIdLst>
  <p:notesMasterIdLst>
    <p:notesMasterId r:id="rId5"/>
  </p:notesMasterIdLst>
  <p:sldIdLst>
    <p:sldId id="256" r:id="rId4"/>
    <p:sldId id="257" r:id="rId6"/>
    <p:sldId id="258" r:id="rId7"/>
    <p:sldId id="259" r:id="rId8"/>
    <p:sldId id="260" r:id="rId9"/>
    <p:sldId id="261" r:id="rId10"/>
    <p:sldId id="262"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varScale="1">
        <p:scale>
          <a:sx n="115" d="100"/>
          <a:sy n="115" d="100"/>
        </p:scale>
        <p:origin x="6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AU"/>
          </a:p>
        </p:txBody>
      </p:sp>
      <p:sp>
        <p:nvSpPr>
          <p:cNvPr id="3" name="Rectangle 2"/>
          <p:cNvSpPr/>
          <p:nvPr/>
        </p:nvSpPr>
        <p:spPr bwMode="auto">
          <a:xfrm>
            <a:off x="10256545" y="5973359"/>
            <a:ext cx="1633127" cy="69458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rot="0" spcFirstLastPara="0" vertOverflow="overflow" horzOverflow="overflow" vert="horz" wrap="square" lIns="23006" tIns="23006" rIns="23006" bIns="23006" numCol="1" spcCol="0" rtlCol="0" fromWordArt="0" anchor="ctr" anchorCtr="0" forceAA="0" compatLnSpc="1">
            <a:noAutofit/>
          </a:bodyPr>
          <a:lstStyle/>
          <a:p>
            <a:pPr algn="ctr">
              <a:lnSpc>
                <a:spcPct val="100000"/>
              </a:lnSpc>
            </a:pPr>
            <a:endParaRPr lang="en-GB" sz="765" dirty="0">
              <a:solidFill>
                <a:srgbClr val="000000"/>
              </a:solidFill>
              <a:latin typeface="Arial" panose="020B0604020202020204"/>
              <a:cs typeface="Arial" panose="020B0604020202020204"/>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3888" y="436565"/>
            <a:ext cx="11036300" cy="230832"/>
          </a:xfrm>
          <a:prstGeom prst="rect">
            <a:avLst/>
          </a:prstGeom>
        </p:spPr>
        <p:txBody>
          <a:bodyPr/>
          <a:lstStyle/>
          <a:p>
            <a:r>
              <a:rPr lang="en-US" altLang="zh-CN" smtClean="0"/>
              <a:t>Click to edit Master title style</a:t>
            </a:r>
            <a:endParaRPr lang="zh-CN" altLang="en-US"/>
          </a:p>
        </p:txBody>
      </p:sp>
      <p:sp>
        <p:nvSpPr>
          <p:cNvPr id="3" name="内容占位符 2"/>
          <p:cNvSpPr>
            <a:spLocks noGrp="1"/>
          </p:cNvSpPr>
          <p:nvPr>
            <p:ph idx="1"/>
          </p:nvPr>
        </p:nvSpPr>
        <p:spPr>
          <a:xfrm>
            <a:off x="622300" y="1228729"/>
            <a:ext cx="11036300" cy="4740275"/>
          </a:xfrm>
          <a:prstGeom prst="rect">
            <a:avLst/>
          </a:prstGeom>
        </p:spPr>
        <p:txBody>
          <a:body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4" name="日期占位符 3"/>
          <p:cNvSpPr>
            <a:spLocks noGrp="1"/>
          </p:cNvSpPr>
          <p:nvPr>
            <p:ph type="dt" sz="half" idx="10"/>
          </p:nvPr>
        </p:nvSpPr>
        <p:spPr>
          <a:xfrm>
            <a:off x="838201" y="6356354"/>
            <a:ext cx="2743200" cy="365125"/>
          </a:xfrm>
          <a:prstGeom prst="rect">
            <a:avLst/>
          </a:prstGeom>
        </p:spPr>
        <p:txBody>
          <a:bodyPr/>
          <a:lstStyle>
            <a:lvl1pPr>
              <a:defRPr>
                <a:solidFill>
                  <a:prstClr val="black">
                    <a:tint val="75000"/>
                  </a:prstClr>
                </a:solidFill>
              </a:defRPr>
            </a:lvl1pPr>
          </a:lstStyle>
          <a:p>
            <a:pPr>
              <a:defRPr/>
            </a:pPr>
            <a:endParaRPr lang="zh-CN" altLang="en-US"/>
          </a:p>
        </p:txBody>
      </p:sp>
      <p:sp>
        <p:nvSpPr>
          <p:cNvPr id="5" name="页脚占位符 4"/>
          <p:cNvSpPr>
            <a:spLocks noGrp="1"/>
          </p:cNvSpPr>
          <p:nvPr>
            <p:ph type="ftr" sz="quarter" idx="11"/>
          </p:nvPr>
        </p:nvSpPr>
        <p:spPr>
          <a:xfrm>
            <a:off x="4038601" y="6356354"/>
            <a:ext cx="4114800" cy="365125"/>
          </a:xfrm>
          <a:prstGeom prst="rect">
            <a:avLst/>
          </a:prstGeom>
        </p:spPr>
        <p:txBody>
          <a:bodyPr/>
          <a:lstStyle>
            <a:lvl1pPr>
              <a:defRPr>
                <a:solidFill>
                  <a:prstClr val="black">
                    <a:tint val="75000"/>
                  </a:prstClr>
                </a:solidFill>
              </a:defRPr>
            </a:lvl1pPr>
          </a:lstStyle>
          <a:p>
            <a:pPr>
              <a:defRPr/>
            </a:pPr>
            <a:endParaRPr lang="zh-CN" altLang="en-US"/>
          </a:p>
        </p:txBody>
      </p:sp>
      <p:sp>
        <p:nvSpPr>
          <p:cNvPr id="6" name="幻灯片编号占位符 5"/>
          <p:cNvSpPr>
            <a:spLocks noGrp="1"/>
          </p:cNvSpPr>
          <p:nvPr>
            <p:ph type="sldNum" sz="quarter" idx="12"/>
          </p:nvPr>
        </p:nvSpPr>
        <p:spPr>
          <a:xfrm>
            <a:off x="8610601" y="6356354"/>
            <a:ext cx="2743200" cy="365125"/>
          </a:xfrm>
          <a:prstGeom prst="rect">
            <a:avLst/>
          </a:prstGeom>
        </p:spPr>
        <p:txBody>
          <a:bodyPr/>
          <a:lstStyle>
            <a:lvl1pPr>
              <a:defRPr/>
            </a:lvl1pPr>
          </a:lstStyle>
          <a:p>
            <a:pPr>
              <a:defRPr/>
            </a:pPr>
            <a:fld id="{4678139B-3790-4C35-A92C-429ADB73E80B}"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tags" Target="../tags/tag5.xml"/><Relationship Id="rId7" Type="http://schemas.openxmlformats.org/officeDocument/2006/relationships/image" Target="../media/image3.jpeg"/><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1.bin"/><Relationship Id="rId3" Type="http://schemas.openxmlformats.org/officeDocument/2006/relationships/tags" Target="../tags/tag4.xml"/><Relationship Id="rId2" Type="http://schemas.openxmlformats.org/officeDocument/2006/relationships/slideLayout" Target="../slideLayouts/slideLayout12.xml"/><Relationship Id="rId10"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1"/>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3"/>
            </p:custDataLst>
          </p:nvPr>
        </p:nvGraphicFramePr>
        <p:xfrm>
          <a:off x="1956" y="1590"/>
          <a:ext cx="1953" cy="1587"/>
        </p:xfrm>
        <a:graphic>
          <a:graphicData uri="http://schemas.openxmlformats.org/presentationml/2006/ole">
            <mc:AlternateContent xmlns:mc="http://schemas.openxmlformats.org/markup-compatibility/2006">
              <mc:Choice xmlns:v="urn:schemas-microsoft-com:vml" Requires="v">
                <p:oleObj spid="_x0000_s2146" name="think-cell Slide" r:id="rId4" imgW="12700" imgH="12700" progId="TCLayout.ActiveDocument.1">
                  <p:embed/>
                </p:oleObj>
              </mc:Choice>
              <mc:Fallback>
                <p:oleObj name="think-cell Slide" r:id="rId4" imgW="12700" imgH="12700" progId="TCLayout.ActiveDocument.1">
                  <p:embed/>
                  <p:pic>
                    <p:nvPicPr>
                      <p:cNvPr id="0" name="图片 2145"/>
                      <p:cNvPicPr/>
                      <p:nvPr/>
                    </p:nvPicPr>
                    <p:blipFill>
                      <a:blip r:embed="rId5"/>
                      <a:stretch>
                        <a:fillRect/>
                      </a:stretch>
                    </p:blipFill>
                    <p:spPr>
                      <a:xfrm>
                        <a:off x="1956" y="1590"/>
                        <a:ext cx="1953" cy="1587"/>
                      </a:xfrm>
                      <a:prstGeom prst="rect">
                        <a:avLst/>
                      </a:prstGeom>
                    </p:spPr>
                  </p:pic>
                </p:oleObj>
              </mc:Fallback>
            </mc:AlternateContent>
          </a:graphicData>
        </a:graphic>
      </p:graphicFrame>
      <p:sp>
        <p:nvSpPr>
          <p:cNvPr id="1026" name="Rectangle 4"/>
          <p:cNvSpPr>
            <a:spLocks noGrp="1" noChangeArrowheads="1"/>
          </p:cNvSpPr>
          <p:nvPr>
            <p:ph type="title"/>
          </p:nvPr>
        </p:nvSpPr>
        <p:spPr bwMode="auto">
          <a:xfrm>
            <a:off x="624419" y="436566"/>
            <a:ext cx="110363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lvl="0"/>
            <a:r>
              <a:rPr lang="en-US" altLang="zh-CN" smtClean="0"/>
              <a:t>Click to edit Master title style</a:t>
            </a:r>
            <a:endParaRPr lang="en-AU" dirty="0" smtClean="0"/>
          </a:p>
        </p:txBody>
      </p:sp>
      <p:sp>
        <p:nvSpPr>
          <p:cNvPr id="1027" name="Rectangle 5"/>
          <p:cNvSpPr>
            <a:spLocks noGrp="1" noChangeArrowheads="1"/>
          </p:cNvSpPr>
          <p:nvPr>
            <p:ph type="body" idx="1"/>
          </p:nvPr>
        </p:nvSpPr>
        <p:spPr bwMode="auto">
          <a:xfrm>
            <a:off x="622300" y="1228725"/>
            <a:ext cx="11036300" cy="4739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noAutofit/>
          </a:body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en-AU" dirty="0" smtClean="0"/>
          </a:p>
        </p:txBody>
      </p:sp>
      <p:pic>
        <p:nvPicPr>
          <p:cNvPr id="1028" name="Picture 7" descr="TWE Acronym hor RGB fiona"/>
          <p:cNvPicPr>
            <a:picLocks noChangeAspect="1" noChangeArrowheads="1"/>
          </p:cNvPicPr>
          <p:nvPr/>
        </p:nvPicPr>
        <p:blipFill>
          <a:blip r:embed="rId6" cstate="print"/>
          <a:srcRect/>
          <a:stretch>
            <a:fillRect/>
          </a:stretch>
        </p:blipFill>
        <p:spPr bwMode="auto">
          <a:xfrm>
            <a:off x="10652189" y="6288635"/>
            <a:ext cx="995831" cy="313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8" descr="colour bar"/>
          <p:cNvPicPr>
            <a:picLocks noChangeAspect="1" noChangeArrowheads="1"/>
          </p:cNvPicPr>
          <p:nvPr/>
        </p:nvPicPr>
        <p:blipFill>
          <a:blip r:embed="rId7"/>
          <a:srcRect/>
          <a:stretch>
            <a:fillRect/>
          </a:stretch>
        </p:blipFill>
        <p:spPr bwMode="auto">
          <a:xfrm>
            <a:off x="0" y="0"/>
            <a:ext cx="12192000"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9"/>
          <p:cNvSpPr>
            <a:spLocks noChangeArrowheads="1"/>
          </p:cNvSpPr>
          <p:nvPr/>
        </p:nvSpPr>
        <p:spPr bwMode="auto">
          <a:xfrm>
            <a:off x="1" y="6681788"/>
            <a:ext cx="12187767" cy="176212"/>
          </a:xfrm>
          <a:prstGeom prst="rect">
            <a:avLst/>
          </a:prstGeom>
          <a:solidFill>
            <a:srgbClr val="7F7E83"/>
          </a:solidFill>
          <a:ln w="6350">
            <a:solidFill>
              <a:srgbClr val="7F7E83"/>
            </a:solidFill>
            <a:miter lim="800000"/>
          </a:ln>
        </p:spPr>
        <p:txBody>
          <a:bodyPr wrap="none" anchor="ctr"/>
          <a:lstStyle/>
          <a:p>
            <a:endParaRPr lang="en-AU" sz="1350" b="1" dirty="0">
              <a:solidFill>
                <a:srgbClr val="FFFFFF"/>
              </a:solidFill>
            </a:endParaRPr>
          </a:p>
        </p:txBody>
      </p:sp>
      <p:sp>
        <p:nvSpPr>
          <p:cNvPr id="8" name="Rectangle 10"/>
          <p:cNvSpPr txBox="1">
            <a:spLocks noChangeArrowheads="1"/>
          </p:cNvSpPr>
          <p:nvPr>
            <p:custDataLst>
              <p:tags r:id="rId8"/>
            </p:custDataLst>
          </p:nvPr>
        </p:nvSpPr>
        <p:spPr bwMode="auto">
          <a:xfrm>
            <a:off x="3" y="6706833"/>
            <a:ext cx="624417" cy="114935"/>
          </a:xfrm>
          <a:prstGeom prst="rect">
            <a:avLst/>
          </a:prstGeom>
          <a:noFill/>
          <a:ln w="9525">
            <a:noFill/>
            <a:miter lim="800000"/>
          </a:ln>
          <a:effectLst/>
        </p:spPr>
        <p:txBody>
          <a:bodyPr vert="horz" wrap="square" lIns="0" tIns="0" rIns="0" bIns="0" numCol="1" anchor="t" anchorCtr="0" compatLnSpc="1">
            <a:spAutoFit/>
          </a:bodyPr>
          <a:lstStyle>
            <a:defPPr>
              <a:defRPr lang="en-AU"/>
            </a:defPPr>
            <a:lvl1pPr algn="ctr" rtl="0" fontAlgn="base">
              <a:spcBef>
                <a:spcPct val="0"/>
              </a:spcBef>
              <a:spcAft>
                <a:spcPct val="0"/>
              </a:spcAft>
              <a:defRPr sz="1000" kern="1200">
                <a:solidFill>
                  <a:schemeClr val="bg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lnSpc>
                <a:spcPct val="100000"/>
              </a:lnSpc>
              <a:defRPr/>
            </a:pPr>
            <a:fld id="{66968889-1509-4A50-A6BF-0140AC47CF10}" type="slidenum">
              <a:rPr lang="en-AU" sz="750" b="1" smtClean="0">
                <a:solidFill>
                  <a:srgbClr val="FFFFFF"/>
                </a:solidFill>
              </a:rPr>
            </a:fld>
            <a:endParaRPr lang="en-AU" sz="75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Lst>
  <p:timing>
    <p:tnLst>
      <p:par>
        <p:cTn id="1" dur="indefinite" restart="never" nodeType="tmRoot"/>
      </p:par>
    </p:tnLst>
  </p:timing>
  <p:hf hdr="0" ftr="0" dt="0"/>
  <p:txStyles>
    <p:titleStyle>
      <a:lvl1pPr algn="l" rtl="0" eaLnBrk="1" fontAlgn="base" hangingPunct="1">
        <a:spcBef>
          <a:spcPct val="0"/>
        </a:spcBef>
        <a:spcAft>
          <a:spcPct val="0"/>
        </a:spcAft>
        <a:defRPr sz="1500" b="1">
          <a:solidFill>
            <a:srgbClr val="B6121B"/>
          </a:solidFill>
          <a:latin typeface="+mj-lt"/>
          <a:ea typeface="+mj-ea"/>
          <a:cs typeface="+mj-cs"/>
        </a:defRPr>
      </a:lvl1pPr>
      <a:lvl2pPr algn="l" rtl="0" eaLnBrk="1" fontAlgn="base" hangingPunct="1">
        <a:spcBef>
          <a:spcPct val="0"/>
        </a:spcBef>
        <a:spcAft>
          <a:spcPct val="0"/>
        </a:spcAft>
        <a:defRPr sz="1800" b="1">
          <a:solidFill>
            <a:srgbClr val="B6121B"/>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1800" b="1">
          <a:solidFill>
            <a:srgbClr val="B6121B"/>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1800" b="1">
          <a:solidFill>
            <a:srgbClr val="B6121B"/>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1800" b="1">
          <a:solidFill>
            <a:srgbClr val="B6121B"/>
          </a:solidFill>
          <a:latin typeface="Arial" panose="020B0604020202020204" pitchFamily="34" charset="0"/>
          <a:cs typeface="Arial" panose="020B0604020202020204" pitchFamily="34" charset="0"/>
        </a:defRPr>
      </a:lvl5pPr>
      <a:lvl6pPr marL="342900" algn="l" rtl="0" eaLnBrk="1" fontAlgn="base" hangingPunct="1">
        <a:lnSpc>
          <a:spcPts val="1950"/>
        </a:lnSpc>
        <a:spcBef>
          <a:spcPct val="0"/>
        </a:spcBef>
        <a:spcAft>
          <a:spcPct val="0"/>
        </a:spcAft>
        <a:defRPr sz="1800" b="1">
          <a:solidFill>
            <a:srgbClr val="B6121B"/>
          </a:solidFill>
          <a:latin typeface="Arial" panose="020B0604020202020204" pitchFamily="34" charset="0"/>
          <a:cs typeface="Arial" panose="020B0604020202020204" pitchFamily="34" charset="0"/>
        </a:defRPr>
      </a:lvl6pPr>
      <a:lvl7pPr marL="685800" algn="l" rtl="0" eaLnBrk="1" fontAlgn="base" hangingPunct="1">
        <a:lnSpc>
          <a:spcPts val="1950"/>
        </a:lnSpc>
        <a:spcBef>
          <a:spcPct val="0"/>
        </a:spcBef>
        <a:spcAft>
          <a:spcPct val="0"/>
        </a:spcAft>
        <a:defRPr sz="1800" b="1">
          <a:solidFill>
            <a:srgbClr val="B6121B"/>
          </a:solidFill>
          <a:latin typeface="Arial" panose="020B0604020202020204" pitchFamily="34" charset="0"/>
          <a:cs typeface="Arial" panose="020B0604020202020204" pitchFamily="34" charset="0"/>
        </a:defRPr>
      </a:lvl7pPr>
      <a:lvl8pPr marL="1028700" algn="l" rtl="0" eaLnBrk="1" fontAlgn="base" hangingPunct="1">
        <a:lnSpc>
          <a:spcPts val="1950"/>
        </a:lnSpc>
        <a:spcBef>
          <a:spcPct val="0"/>
        </a:spcBef>
        <a:spcAft>
          <a:spcPct val="0"/>
        </a:spcAft>
        <a:defRPr sz="1800" b="1">
          <a:solidFill>
            <a:srgbClr val="B6121B"/>
          </a:solidFill>
          <a:latin typeface="Arial" panose="020B0604020202020204" pitchFamily="34" charset="0"/>
          <a:cs typeface="Arial" panose="020B0604020202020204" pitchFamily="34" charset="0"/>
        </a:defRPr>
      </a:lvl8pPr>
      <a:lvl9pPr marL="1371600" algn="l" rtl="0" eaLnBrk="1" fontAlgn="base" hangingPunct="1">
        <a:lnSpc>
          <a:spcPts val="1950"/>
        </a:lnSpc>
        <a:spcBef>
          <a:spcPct val="0"/>
        </a:spcBef>
        <a:spcAft>
          <a:spcPct val="0"/>
        </a:spcAft>
        <a:defRPr sz="1800" b="1">
          <a:solidFill>
            <a:srgbClr val="B6121B"/>
          </a:solidFill>
          <a:latin typeface="Arial" panose="020B0604020202020204" pitchFamily="34" charset="0"/>
          <a:cs typeface="Arial" panose="020B0604020202020204" pitchFamily="34" charset="0"/>
        </a:defRPr>
      </a:lvl9pPr>
    </p:titleStyle>
    <p:bodyStyle>
      <a:lvl1pPr marL="257175" indent="-257175" algn="l" rtl="0" eaLnBrk="1" fontAlgn="base" hangingPunct="1">
        <a:lnSpc>
          <a:spcPct val="100000"/>
        </a:lnSpc>
        <a:spcBef>
          <a:spcPts val="450"/>
        </a:spcBef>
        <a:spcAft>
          <a:spcPts val="450"/>
        </a:spcAft>
        <a:tabLst>
          <a:tab pos="533400" algn="l"/>
        </a:tabLst>
        <a:defRPr sz="900" b="1">
          <a:solidFill>
            <a:schemeClr val="tx1"/>
          </a:solidFill>
          <a:latin typeface="+mn-lt"/>
          <a:ea typeface="+mn-ea"/>
          <a:cs typeface="+mn-cs"/>
        </a:defRPr>
      </a:lvl1pPr>
      <a:lvl2pPr marL="0" indent="0" algn="l" rtl="0" eaLnBrk="1" fontAlgn="base" hangingPunct="1">
        <a:lnSpc>
          <a:spcPct val="100000"/>
        </a:lnSpc>
        <a:spcBef>
          <a:spcPct val="0"/>
        </a:spcBef>
        <a:spcAft>
          <a:spcPts val="225"/>
        </a:spcAft>
        <a:defRPr sz="900">
          <a:solidFill>
            <a:schemeClr val="tx1"/>
          </a:solidFill>
          <a:latin typeface="+mn-lt"/>
          <a:cs typeface="+mn-cs"/>
        </a:defRPr>
      </a:lvl2pPr>
      <a:lvl3pPr marL="186055" indent="-186055" algn="l" rtl="0" eaLnBrk="1" fontAlgn="base" hangingPunct="1">
        <a:lnSpc>
          <a:spcPct val="100000"/>
        </a:lnSpc>
        <a:spcBef>
          <a:spcPct val="0"/>
        </a:spcBef>
        <a:spcAft>
          <a:spcPts val="225"/>
        </a:spcAft>
        <a:buSzPct val="120000"/>
        <a:buFont typeface="Arial" panose="020B0604020202020204" pitchFamily="34" charset="0"/>
        <a:buChar char="•"/>
        <a:tabLst>
          <a:tab pos="533400" algn="l"/>
        </a:tabLst>
        <a:defRPr sz="900">
          <a:solidFill>
            <a:schemeClr val="tx1"/>
          </a:solidFill>
          <a:latin typeface="+mn-lt"/>
          <a:cs typeface="+mn-cs"/>
        </a:defRPr>
      </a:lvl3pPr>
      <a:lvl4pPr marL="361950" indent="-176530" algn="l" rtl="0" eaLnBrk="1" fontAlgn="base" hangingPunct="1">
        <a:lnSpc>
          <a:spcPct val="100000"/>
        </a:lnSpc>
        <a:spcBef>
          <a:spcPct val="0"/>
        </a:spcBef>
        <a:spcAft>
          <a:spcPts val="225"/>
        </a:spcAft>
        <a:buChar char="–"/>
        <a:tabLst>
          <a:tab pos="533400" algn="l"/>
        </a:tabLst>
        <a:defRPr sz="900">
          <a:solidFill>
            <a:schemeClr val="tx1"/>
          </a:solidFill>
          <a:latin typeface="+mn-lt"/>
          <a:cs typeface="+mn-cs"/>
        </a:defRPr>
      </a:lvl4pPr>
      <a:lvl5pPr marL="538480" indent="-176530" algn="l" rtl="0" eaLnBrk="1" fontAlgn="base" hangingPunct="1">
        <a:lnSpc>
          <a:spcPct val="100000"/>
        </a:lnSpc>
        <a:spcBef>
          <a:spcPct val="0"/>
        </a:spcBef>
        <a:spcAft>
          <a:spcPts val="0"/>
        </a:spcAft>
        <a:buFont typeface="Symbol" panose="05050102010706020507" pitchFamily="18" charset="2"/>
        <a:buChar char="-"/>
        <a:tabLst>
          <a:tab pos="533400" algn="l"/>
        </a:tabLst>
        <a:defRPr sz="900">
          <a:solidFill>
            <a:schemeClr val="tx1"/>
          </a:solidFill>
          <a:latin typeface="+mn-lt"/>
          <a:cs typeface="+mn-cs"/>
        </a:defRPr>
      </a:lvl5pPr>
      <a:lvl6pPr marL="881380" indent="-176530" algn="l" rtl="0" eaLnBrk="1" fontAlgn="base" hangingPunct="1">
        <a:spcBef>
          <a:spcPct val="0"/>
        </a:spcBef>
        <a:spcAft>
          <a:spcPct val="45000"/>
        </a:spcAft>
        <a:buFont typeface="Symbol" panose="05050102010706020507" pitchFamily="18" charset="2"/>
        <a:buChar char="-"/>
        <a:tabLst>
          <a:tab pos="533400" algn="l"/>
        </a:tabLst>
        <a:defRPr sz="1050">
          <a:solidFill>
            <a:schemeClr val="tx1"/>
          </a:solidFill>
          <a:latin typeface="+mn-lt"/>
          <a:cs typeface="+mn-cs"/>
        </a:defRPr>
      </a:lvl6pPr>
      <a:lvl7pPr marL="1224280" indent="-176530" algn="l" rtl="0" eaLnBrk="1" fontAlgn="base" hangingPunct="1">
        <a:spcBef>
          <a:spcPct val="0"/>
        </a:spcBef>
        <a:spcAft>
          <a:spcPct val="45000"/>
        </a:spcAft>
        <a:buFont typeface="Symbol" panose="05050102010706020507" pitchFamily="18" charset="2"/>
        <a:buChar char="-"/>
        <a:tabLst>
          <a:tab pos="533400" algn="l"/>
        </a:tabLst>
        <a:defRPr sz="1050">
          <a:solidFill>
            <a:schemeClr val="tx1"/>
          </a:solidFill>
          <a:latin typeface="+mn-lt"/>
          <a:cs typeface="+mn-cs"/>
        </a:defRPr>
      </a:lvl7pPr>
      <a:lvl8pPr marL="1567180" indent="-176530" algn="l" rtl="0" eaLnBrk="1" fontAlgn="base" hangingPunct="1">
        <a:spcBef>
          <a:spcPct val="0"/>
        </a:spcBef>
        <a:spcAft>
          <a:spcPct val="45000"/>
        </a:spcAft>
        <a:buFont typeface="Symbol" panose="05050102010706020507" pitchFamily="18" charset="2"/>
        <a:buChar char="-"/>
        <a:tabLst>
          <a:tab pos="533400" algn="l"/>
        </a:tabLst>
        <a:defRPr sz="1050">
          <a:solidFill>
            <a:schemeClr val="tx1"/>
          </a:solidFill>
          <a:latin typeface="+mn-lt"/>
          <a:cs typeface="+mn-cs"/>
        </a:defRPr>
      </a:lvl8pPr>
      <a:lvl9pPr marL="1910080" indent="-176530" algn="l" rtl="0" eaLnBrk="1" fontAlgn="base" hangingPunct="1">
        <a:spcBef>
          <a:spcPct val="0"/>
        </a:spcBef>
        <a:spcAft>
          <a:spcPct val="45000"/>
        </a:spcAft>
        <a:buFont typeface="Symbol" panose="05050102010706020507" pitchFamily="18" charset="2"/>
        <a:buChar char="-"/>
        <a:tabLst>
          <a:tab pos="533400" algn="l"/>
        </a:tabLst>
        <a:defRPr sz="105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8.xml"/><Relationship Id="rId3" Type="http://schemas.openxmlformats.org/officeDocument/2006/relationships/image" Target="../media/image4.jpeg"/><Relationship Id="rId2" Type="http://schemas.openxmlformats.org/officeDocument/2006/relationships/tags" Target="../tags/tag7.xml"/><Relationship Id="rId1" Type="http://schemas.openxmlformats.org/officeDocument/2006/relationships/tags" Target="../tags/tag6.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3.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4.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5.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6.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dirty="0"/>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dirty="0"/>
          </a:p>
        </p:txBody>
      </p:sp>
      <p:pic>
        <p:nvPicPr>
          <p:cNvPr id="6" name="图片 5" descr="9b57af65fb1848179638457b878423a6"/>
          <p:cNvPicPr>
            <a:picLocks noChangeAspect="1"/>
          </p:cNvPicPr>
          <p:nvPr/>
        </p:nvPicPr>
        <p:blipFill>
          <a:blip r:embed="rId3"/>
          <a:stretch>
            <a:fillRect/>
          </a:stretch>
        </p:blipFill>
        <p:spPr>
          <a:xfrm>
            <a:off x="2917190" y="622935"/>
            <a:ext cx="5944235" cy="5334635"/>
          </a:xfrm>
          <a:prstGeom prst="rect">
            <a:avLst/>
          </a:prstGeom>
        </p:spPr>
      </p:pic>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txBox="1"/>
          <p:nvPr/>
        </p:nvSpPr>
        <p:spPr bwMode="auto">
          <a:xfrm>
            <a:off x="1678660" y="447984"/>
            <a:ext cx="8277225" cy="28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lgn="l" rtl="0" eaLnBrk="1" fontAlgn="base" hangingPunct="1">
              <a:spcBef>
                <a:spcPct val="0"/>
              </a:spcBef>
              <a:spcAft>
                <a:spcPct val="0"/>
              </a:spcAft>
              <a:defRPr sz="1845" b="1">
                <a:solidFill>
                  <a:srgbClr val="B6121B"/>
                </a:solidFill>
                <a:latin typeface="+mj-lt"/>
                <a:ea typeface="+mj-ea"/>
                <a:cs typeface="+mj-cs"/>
              </a:defRPr>
            </a:lvl1pPr>
            <a:lvl2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5pPr>
            <a:lvl6pPr marL="4572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6pPr>
            <a:lvl7pPr marL="9144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7pPr>
            <a:lvl8pPr marL="13716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8pPr>
            <a:lvl9pPr marL="18288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9pPr>
          </a:lstStyle>
          <a:p>
            <a:pPr>
              <a:lnSpc>
                <a:spcPct val="100000"/>
              </a:lnSpc>
            </a:pPr>
            <a:r>
              <a:rPr lang="en-US" dirty="0"/>
              <a:t>BRAND INTRODUCTION-</a:t>
            </a:r>
            <a:r>
              <a:rPr lang="en-US" altLang="zh-CN" dirty="0"/>
              <a:t> BV</a:t>
            </a:r>
            <a:endParaRPr lang="en-AU" dirty="0"/>
          </a:p>
        </p:txBody>
      </p:sp>
      <p:sp>
        <p:nvSpPr>
          <p:cNvPr id="12" name="TextBox 11"/>
          <p:cNvSpPr txBox="1"/>
          <p:nvPr/>
        </p:nvSpPr>
        <p:spPr>
          <a:xfrm>
            <a:off x="3033011" y="745281"/>
            <a:ext cx="3792783" cy="1577477"/>
          </a:xfrm>
          <a:prstGeom prst="rect">
            <a:avLst/>
          </a:prstGeom>
          <a:noFill/>
          <a:ln>
            <a:noFill/>
          </a:ln>
        </p:spPr>
        <p:txBody>
          <a:bodyPr vert="horz" wrap="square" lIns="33231" tIns="33231" rIns="33231" bIns="33231" numCol="1" rtlCol="0" anchor="t" anchorCtr="0" compatLnSpc="1">
            <a:noAutofit/>
          </a:bodyPr>
          <a:lstStyle/>
          <a:p>
            <a:pPr>
              <a:spcAft>
                <a:spcPts val="275"/>
              </a:spcAft>
            </a:pPr>
            <a:r>
              <a:rPr lang="en-US" altLang="zh-CN" sz="1660" b="1" dirty="0">
                <a:solidFill>
                  <a:srgbClr val="000000"/>
                </a:solidFill>
                <a:latin typeface="Calibri" panose="020F0502020204030204" pitchFamily="34" charset="0"/>
              </a:rPr>
              <a:t>The Founder - Georges de </a:t>
            </a:r>
            <a:r>
              <a:rPr lang="en-US" altLang="zh-CN" sz="1660" b="1" dirty="0" err="1">
                <a:solidFill>
                  <a:srgbClr val="000000"/>
                </a:solidFill>
                <a:latin typeface="Calibri" panose="020F0502020204030204" pitchFamily="34" charset="0"/>
              </a:rPr>
              <a:t>Latour</a:t>
            </a:r>
            <a:endParaRPr lang="en-US" altLang="zh-CN" sz="1660" b="1" dirty="0">
              <a:solidFill>
                <a:srgbClr val="000000"/>
              </a:solidFill>
              <a:latin typeface="Calibri" panose="020F0502020204030204" pitchFamily="34" charset="0"/>
            </a:endParaRPr>
          </a:p>
          <a:p>
            <a:pPr>
              <a:spcAft>
                <a:spcPts val="275"/>
              </a:spcAft>
            </a:pPr>
            <a:r>
              <a:rPr lang="en-US" altLang="zh-CN" sz="1660" dirty="0">
                <a:solidFill>
                  <a:srgbClr val="000000"/>
                </a:solidFill>
                <a:latin typeface="Calibri" panose="020F0502020204030204" pitchFamily="34" charset="0"/>
              </a:rPr>
              <a:t>Beaulieu Vineyards (BV) was founded in 1900 by Georges de </a:t>
            </a:r>
            <a:r>
              <a:rPr lang="en-US" altLang="zh-CN" sz="1660" dirty="0" err="1">
                <a:solidFill>
                  <a:srgbClr val="000000"/>
                </a:solidFill>
                <a:latin typeface="Calibri" panose="020F0502020204030204" pitchFamily="34" charset="0"/>
              </a:rPr>
              <a:t>Latour</a:t>
            </a:r>
            <a:r>
              <a:rPr lang="en-US" altLang="zh-CN" sz="1660" dirty="0">
                <a:solidFill>
                  <a:srgbClr val="000000"/>
                </a:solidFill>
                <a:latin typeface="Calibri" panose="020F0502020204030204" pitchFamily="34" charset="0"/>
              </a:rPr>
              <a:t>. </a:t>
            </a:r>
            <a:endParaRPr lang="en-US" altLang="zh-CN" sz="1660" dirty="0">
              <a:solidFill>
                <a:srgbClr val="000000"/>
              </a:solidFill>
              <a:latin typeface="Calibri" panose="020F0502020204030204" pitchFamily="34" charset="0"/>
            </a:endParaRPr>
          </a:p>
          <a:p>
            <a:pPr>
              <a:spcAft>
                <a:spcPts val="275"/>
              </a:spcAft>
            </a:pPr>
            <a:endParaRPr lang="en-US" altLang="zh-CN" sz="1660" dirty="0">
              <a:solidFill>
                <a:srgbClr val="000000"/>
              </a:solidFill>
              <a:latin typeface="Calibri" panose="020F0502020204030204" pitchFamily="34" charset="0"/>
            </a:endParaRPr>
          </a:p>
          <a:p>
            <a:pPr>
              <a:spcAft>
                <a:spcPts val="275"/>
              </a:spcAft>
            </a:pPr>
            <a:r>
              <a:rPr lang="en-US" altLang="zh-CN" sz="1660" b="1" dirty="0">
                <a:solidFill>
                  <a:srgbClr val="000000"/>
                </a:solidFill>
                <a:latin typeface="Calibri" panose="020F0502020204030204" pitchFamily="34" charset="0"/>
              </a:rPr>
              <a:t>The Maestro  – Andre </a:t>
            </a:r>
            <a:r>
              <a:rPr lang="en-US" altLang="zh-CN" sz="1660" b="1" dirty="0" err="1">
                <a:solidFill>
                  <a:srgbClr val="000000"/>
                </a:solidFill>
                <a:latin typeface="Calibri" panose="020F0502020204030204" pitchFamily="34" charset="0"/>
              </a:rPr>
              <a:t>Tchelistcheff</a:t>
            </a:r>
            <a:r>
              <a:rPr lang="en-US" altLang="zh-CN" sz="1660" b="1" dirty="0">
                <a:solidFill>
                  <a:srgbClr val="000000"/>
                </a:solidFill>
                <a:latin typeface="Calibri" panose="020F0502020204030204" pitchFamily="34" charset="0"/>
              </a:rPr>
              <a:t> </a:t>
            </a:r>
            <a:endParaRPr lang="en-US" altLang="zh-CN" sz="1660" b="1" dirty="0">
              <a:solidFill>
                <a:srgbClr val="000000"/>
              </a:solidFill>
              <a:latin typeface="Calibri" panose="020F0502020204030204" pitchFamily="34" charset="0"/>
            </a:endParaRPr>
          </a:p>
          <a:p>
            <a:pPr>
              <a:spcAft>
                <a:spcPts val="275"/>
              </a:spcAft>
            </a:pPr>
            <a:r>
              <a:rPr lang="en-US" altLang="zh-CN" sz="1660" dirty="0">
                <a:solidFill>
                  <a:srgbClr val="000000"/>
                </a:solidFill>
                <a:latin typeface="Calibri" panose="020F0502020204030204" pitchFamily="34" charset="0"/>
              </a:rPr>
              <a:t>In 1938, Georges de </a:t>
            </a:r>
            <a:r>
              <a:rPr lang="en-US" altLang="zh-CN" sz="1660" dirty="0" err="1">
                <a:solidFill>
                  <a:srgbClr val="000000"/>
                </a:solidFill>
                <a:latin typeface="Calibri" panose="020F0502020204030204" pitchFamily="34" charset="0"/>
              </a:rPr>
              <a:t>Latour</a:t>
            </a:r>
            <a:r>
              <a:rPr lang="en-US" altLang="zh-CN" sz="1660" dirty="0">
                <a:solidFill>
                  <a:srgbClr val="000000"/>
                </a:solidFill>
                <a:latin typeface="Calibri" panose="020F0502020204030204" pitchFamily="34" charset="0"/>
              </a:rPr>
              <a:t> traveled to France in search of a winemaker and viticulturist who could bring the expertise of Europe to his Rutherford estate. At France's Pasteur Institute he found André </a:t>
            </a:r>
            <a:r>
              <a:rPr lang="en-US" altLang="zh-CN" sz="1660" dirty="0" err="1">
                <a:solidFill>
                  <a:srgbClr val="000000"/>
                </a:solidFill>
                <a:latin typeface="Calibri" panose="020F0502020204030204" pitchFamily="34" charset="0"/>
              </a:rPr>
              <a:t>Tchelistcheff</a:t>
            </a:r>
            <a:r>
              <a:rPr lang="en-US" altLang="zh-CN" sz="1660" dirty="0">
                <a:solidFill>
                  <a:srgbClr val="000000"/>
                </a:solidFill>
                <a:latin typeface="Calibri" panose="020F0502020204030204" pitchFamily="34" charset="0"/>
              </a:rPr>
              <a:t>.</a:t>
            </a:r>
            <a:endParaRPr lang="en-US" altLang="zh-CN" sz="1660" dirty="0">
              <a:solidFill>
                <a:srgbClr val="000000"/>
              </a:solidFill>
              <a:latin typeface="Calibri" panose="020F0502020204030204" pitchFamily="34" charset="0"/>
            </a:endParaRPr>
          </a:p>
          <a:p>
            <a:pPr>
              <a:spcAft>
                <a:spcPts val="275"/>
              </a:spcAft>
            </a:pPr>
            <a:endParaRPr lang="en-US" altLang="zh-CN" sz="1660" dirty="0">
              <a:solidFill>
                <a:srgbClr val="000000"/>
              </a:solidFill>
              <a:latin typeface="Calibri" panose="020F0502020204030204" pitchFamily="34" charset="0"/>
            </a:endParaRPr>
          </a:p>
          <a:p>
            <a:pPr>
              <a:spcAft>
                <a:spcPts val="275"/>
              </a:spcAft>
            </a:pPr>
            <a:r>
              <a:rPr lang="en-US" altLang="zh-CN" sz="1660" b="1" dirty="0">
                <a:solidFill>
                  <a:srgbClr val="000000"/>
                </a:solidFill>
                <a:latin typeface="Calibri" panose="020F0502020204030204" pitchFamily="34" charset="0"/>
              </a:rPr>
              <a:t>The  Present </a:t>
            </a:r>
            <a:endParaRPr lang="en-US" altLang="zh-CN" sz="1660" b="1" dirty="0">
              <a:solidFill>
                <a:srgbClr val="000000"/>
              </a:solidFill>
              <a:latin typeface="Calibri" panose="020F0502020204030204" pitchFamily="34" charset="0"/>
            </a:endParaRPr>
          </a:p>
          <a:p>
            <a:pPr>
              <a:spcAft>
                <a:spcPts val="275"/>
              </a:spcAft>
            </a:pPr>
            <a:r>
              <a:rPr lang="en-US" altLang="zh-CN" sz="1660" dirty="0">
                <a:solidFill>
                  <a:srgbClr val="000000"/>
                </a:solidFill>
                <a:latin typeface="Calibri" panose="020F0502020204030204" pitchFamily="34" charset="0"/>
              </a:rPr>
              <a:t>Served at state dinners and at the White House since the 1940’s, the </a:t>
            </a:r>
            <a:r>
              <a:rPr lang="en-US" altLang="zh-CN" sz="1660" dirty="0" err="1">
                <a:solidFill>
                  <a:srgbClr val="000000"/>
                </a:solidFill>
                <a:latin typeface="Calibri" panose="020F0502020204030204" pitchFamily="34" charset="0"/>
              </a:rPr>
              <a:t>Maesto’s</a:t>
            </a:r>
            <a:r>
              <a:rPr lang="en-US" altLang="zh-CN" sz="1660" dirty="0">
                <a:solidFill>
                  <a:srgbClr val="000000"/>
                </a:solidFill>
                <a:latin typeface="Calibri" panose="020F0502020204030204" pitchFamily="34" charset="0"/>
              </a:rPr>
              <a:t>’ legacy of winemaking skill, innovation and ‘creating the exceptional’ has been passed down through generations. </a:t>
            </a:r>
            <a:endParaRPr lang="en-US" altLang="zh-CN" sz="1660" dirty="0">
              <a:solidFill>
                <a:srgbClr val="000000"/>
              </a:solidFill>
              <a:latin typeface="Calibri" panose="020F0502020204030204" pitchFamily="34" charset="0"/>
            </a:endParaRPr>
          </a:p>
          <a:p>
            <a:pPr>
              <a:spcAft>
                <a:spcPts val="275"/>
              </a:spcAft>
            </a:pPr>
            <a:endParaRPr lang="en-US" altLang="zh-CN" sz="1660" dirty="0">
              <a:solidFill>
                <a:srgbClr val="000000"/>
              </a:solidFill>
              <a:latin typeface="Calibri" panose="020F0502020204030204" pitchFamily="34" charset="0"/>
            </a:endParaRPr>
          </a:p>
        </p:txBody>
      </p:sp>
      <p:pic>
        <p:nvPicPr>
          <p:cNvPr id="8" name="Picture 7"/>
          <p:cNvPicPr>
            <a:picLocks noChangeAspect="1"/>
          </p:cNvPicPr>
          <p:nvPr/>
        </p:nvPicPr>
        <p:blipFill rotWithShape="1">
          <a:blip r:embed="rId1"/>
          <a:srcRect r="56422"/>
          <a:stretch>
            <a:fillRect/>
          </a:stretch>
        </p:blipFill>
        <p:spPr>
          <a:xfrm>
            <a:off x="1678660" y="4146453"/>
            <a:ext cx="1932189" cy="2216934"/>
          </a:xfrm>
          <a:prstGeom prst="rect">
            <a:avLst/>
          </a:prstGeom>
        </p:spPr>
      </p:pic>
      <p:pic>
        <p:nvPicPr>
          <p:cNvPr id="9" name="Picture 8"/>
          <p:cNvPicPr>
            <a:picLocks noChangeAspect="1"/>
          </p:cNvPicPr>
          <p:nvPr/>
        </p:nvPicPr>
        <p:blipFill rotWithShape="1">
          <a:blip r:embed="rId2"/>
          <a:srcRect t="9422" b="6546"/>
          <a:stretch>
            <a:fillRect/>
          </a:stretch>
        </p:blipFill>
        <p:spPr>
          <a:xfrm>
            <a:off x="3700187" y="4146453"/>
            <a:ext cx="3036269" cy="2216934"/>
          </a:xfrm>
          <a:prstGeom prst="rect">
            <a:avLst/>
          </a:prstGeom>
        </p:spPr>
      </p:pic>
      <p:pic>
        <p:nvPicPr>
          <p:cNvPr id="7" name="Picture 6"/>
          <p:cNvPicPr>
            <a:picLocks noChangeAspect="1"/>
          </p:cNvPicPr>
          <p:nvPr/>
        </p:nvPicPr>
        <p:blipFill>
          <a:blip r:embed="rId3"/>
          <a:stretch>
            <a:fillRect/>
          </a:stretch>
        </p:blipFill>
        <p:spPr>
          <a:xfrm>
            <a:off x="6825794" y="4146453"/>
            <a:ext cx="1504977" cy="2216934"/>
          </a:xfrm>
          <a:prstGeom prst="rect">
            <a:avLst/>
          </a:prstGeom>
        </p:spPr>
      </p:pic>
      <p:pic>
        <p:nvPicPr>
          <p:cNvPr id="11" name="Picture 10"/>
          <p:cNvPicPr>
            <a:picLocks noChangeAspect="1"/>
          </p:cNvPicPr>
          <p:nvPr/>
        </p:nvPicPr>
        <p:blipFill>
          <a:blip r:embed="rId4"/>
          <a:stretch>
            <a:fillRect/>
          </a:stretch>
        </p:blipFill>
        <p:spPr>
          <a:xfrm>
            <a:off x="9241035" y="5648768"/>
            <a:ext cx="1299714" cy="714619"/>
          </a:xfrm>
          <a:prstGeom prst="rect">
            <a:avLst/>
          </a:prstGeom>
        </p:spPr>
      </p:pic>
      <p:pic>
        <p:nvPicPr>
          <p:cNvPr id="13" name="Picture 12"/>
          <p:cNvPicPr>
            <a:picLocks noChangeAspect="1"/>
          </p:cNvPicPr>
          <p:nvPr/>
        </p:nvPicPr>
        <p:blipFill>
          <a:blip r:embed="rId5"/>
          <a:stretch>
            <a:fillRect/>
          </a:stretch>
        </p:blipFill>
        <p:spPr>
          <a:xfrm>
            <a:off x="1678660" y="732086"/>
            <a:ext cx="701604" cy="966588"/>
          </a:xfrm>
          <a:prstGeom prst="rect">
            <a:avLst/>
          </a:prstGeom>
        </p:spPr>
      </p:pic>
      <p:pic>
        <p:nvPicPr>
          <p:cNvPr id="14" name="Picture 13"/>
          <p:cNvPicPr>
            <a:picLocks noChangeAspect="1"/>
          </p:cNvPicPr>
          <p:nvPr/>
        </p:nvPicPr>
        <p:blipFill>
          <a:blip r:embed="rId6"/>
          <a:stretch>
            <a:fillRect/>
          </a:stretch>
        </p:blipFill>
        <p:spPr>
          <a:xfrm>
            <a:off x="1737442" y="1801710"/>
            <a:ext cx="642822" cy="9451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Content Placeholder 3"/>
          <p:cNvPicPr>
            <a:picLocks noChangeAspect="1"/>
          </p:cNvPicPr>
          <p:nvPr/>
        </p:nvPicPr>
        <p:blipFill>
          <a:blip r:embed="rId7"/>
          <a:stretch>
            <a:fillRect/>
          </a:stretch>
        </p:blipFill>
        <p:spPr>
          <a:xfrm>
            <a:off x="1737443" y="2970653"/>
            <a:ext cx="1131575" cy="6365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Box 15"/>
          <p:cNvSpPr txBox="1"/>
          <p:nvPr/>
        </p:nvSpPr>
        <p:spPr>
          <a:xfrm>
            <a:off x="6825794" y="819854"/>
            <a:ext cx="3574414" cy="1577477"/>
          </a:xfrm>
          <a:prstGeom prst="rect">
            <a:avLst/>
          </a:prstGeom>
          <a:noFill/>
          <a:ln>
            <a:noFill/>
          </a:ln>
        </p:spPr>
        <p:txBody>
          <a:bodyPr vert="horz" wrap="square" lIns="33231" tIns="33231" rIns="33231" bIns="33231" numCol="1" rtlCol="0" anchor="t" anchorCtr="0" compatLnSpc="1">
            <a:noAutofit/>
          </a:bodyPr>
          <a:lstStyle/>
          <a:p>
            <a:pPr>
              <a:spcAft>
                <a:spcPts val="275"/>
              </a:spcAft>
            </a:pPr>
            <a:r>
              <a:rPr lang="zh-CN" altLang="en-US" sz="1110" b="1" dirty="0">
                <a:solidFill>
                  <a:srgbClr val="000000"/>
                </a:solidFill>
                <a:latin typeface="Calibri" panose="020F0502020204030204" pitchFamily="34" charset="0"/>
              </a:rPr>
              <a:t>创始人</a:t>
            </a:r>
            <a:r>
              <a:rPr lang="en-US" altLang="zh-CN" sz="1110" b="1" dirty="0">
                <a:solidFill>
                  <a:srgbClr val="000000"/>
                </a:solidFill>
                <a:latin typeface="Calibri" panose="020F0502020204030204" pitchFamily="34" charset="0"/>
              </a:rPr>
              <a:t>—</a:t>
            </a:r>
            <a:r>
              <a:rPr lang="zh-CN" altLang="en-US" sz="1110" b="1" dirty="0">
                <a:solidFill>
                  <a:srgbClr val="000000"/>
                </a:solidFill>
                <a:latin typeface="Calibri" panose="020F0502020204030204" pitchFamily="34" charset="0"/>
              </a:rPr>
              <a:t>乔治斯</a:t>
            </a:r>
            <a:r>
              <a:rPr lang="en-US" altLang="zh-CN" sz="1110" b="1" dirty="0">
                <a:solidFill>
                  <a:srgbClr val="000000"/>
                </a:solidFill>
                <a:latin typeface="Calibri" panose="020F0502020204030204" pitchFamily="34" charset="0"/>
              </a:rPr>
              <a:t>•</a:t>
            </a:r>
            <a:r>
              <a:rPr lang="zh-CN" altLang="en-US" sz="1110" b="1" dirty="0">
                <a:solidFill>
                  <a:srgbClr val="000000"/>
                </a:solidFill>
                <a:latin typeface="Calibri" panose="020F0502020204030204" pitchFamily="34" charset="0"/>
              </a:rPr>
              <a:t>德拉图尔</a:t>
            </a:r>
            <a:endParaRPr lang="zh-CN" altLang="en-US" sz="1110" b="1" dirty="0">
              <a:solidFill>
                <a:srgbClr val="000000"/>
              </a:solidFill>
              <a:latin typeface="Calibri" panose="020F0502020204030204" pitchFamily="34" charset="0"/>
            </a:endParaRPr>
          </a:p>
          <a:p>
            <a:pPr>
              <a:spcAft>
                <a:spcPts val="275"/>
              </a:spcAft>
            </a:pPr>
            <a:r>
              <a:rPr lang="zh-CN" altLang="en-US" sz="1110" dirty="0">
                <a:solidFill>
                  <a:srgbClr val="000000"/>
                </a:solidFill>
                <a:latin typeface="Calibri" panose="020F0502020204030204" pitchFamily="34" charset="0"/>
              </a:rPr>
              <a:t>创始人</a:t>
            </a:r>
            <a:r>
              <a:rPr lang="en-US" altLang="zh-CN" sz="1110" dirty="0">
                <a:solidFill>
                  <a:srgbClr val="000000"/>
                </a:solidFill>
                <a:latin typeface="Calibri" panose="020F0502020204030204" pitchFamily="34" charset="0"/>
              </a:rPr>
              <a:t>—</a:t>
            </a:r>
            <a:r>
              <a:rPr lang="zh-CN" altLang="en-US" sz="1110" dirty="0">
                <a:solidFill>
                  <a:srgbClr val="000000"/>
                </a:solidFill>
                <a:latin typeface="Calibri" panose="020F0502020204030204" pitchFamily="34" charset="0"/>
              </a:rPr>
              <a:t>乔治斯</a:t>
            </a:r>
            <a:r>
              <a:rPr lang="en-US" altLang="zh-CN" sz="1110" dirty="0">
                <a:solidFill>
                  <a:srgbClr val="000000"/>
                </a:solidFill>
                <a:latin typeface="Calibri" panose="020F0502020204030204" pitchFamily="34" charset="0"/>
              </a:rPr>
              <a:t>•</a:t>
            </a:r>
            <a:r>
              <a:rPr lang="zh-CN" altLang="en-US" sz="1110" dirty="0">
                <a:solidFill>
                  <a:srgbClr val="000000"/>
                </a:solidFill>
                <a:latin typeface="Calibri" panose="020F0502020204030204" pitchFamily="34" charset="0"/>
              </a:rPr>
              <a:t>德拉图尔</a:t>
            </a:r>
            <a:endParaRPr lang="zh-CN" altLang="en-US" sz="1110" dirty="0">
              <a:solidFill>
                <a:srgbClr val="000000"/>
              </a:solidFill>
              <a:latin typeface="Calibri" panose="020F0502020204030204" pitchFamily="34" charset="0"/>
            </a:endParaRPr>
          </a:p>
          <a:p>
            <a:pPr>
              <a:spcAft>
                <a:spcPts val="275"/>
              </a:spcAft>
            </a:pPr>
            <a:endParaRPr lang="en-US" altLang="zh-CN" sz="1110" dirty="0">
              <a:solidFill>
                <a:srgbClr val="000000"/>
              </a:solidFill>
              <a:latin typeface="Calibri" panose="020F0502020204030204" pitchFamily="34" charset="0"/>
            </a:endParaRPr>
          </a:p>
          <a:p>
            <a:pPr>
              <a:spcAft>
                <a:spcPts val="275"/>
              </a:spcAft>
            </a:pPr>
            <a:endParaRPr lang="en-US" altLang="zh-CN" sz="1110" dirty="0">
              <a:solidFill>
                <a:srgbClr val="000000"/>
              </a:solidFill>
              <a:latin typeface="Calibri" panose="020F0502020204030204" pitchFamily="34" charset="0"/>
            </a:endParaRPr>
          </a:p>
          <a:p>
            <a:pPr>
              <a:spcAft>
                <a:spcPts val="275"/>
              </a:spcAft>
            </a:pPr>
            <a:r>
              <a:rPr lang="zh-CN" altLang="en-US" sz="1110" b="1" dirty="0">
                <a:solidFill>
                  <a:srgbClr val="000000"/>
                </a:solidFill>
                <a:latin typeface="Calibri" panose="020F0502020204030204" pitchFamily="34" charset="0"/>
              </a:rPr>
              <a:t>传奇大师</a:t>
            </a:r>
            <a:r>
              <a:rPr lang="en-US" altLang="zh-CN" sz="1110" b="1" dirty="0">
                <a:solidFill>
                  <a:srgbClr val="000000"/>
                </a:solidFill>
                <a:latin typeface="Calibri" panose="020F0502020204030204" pitchFamily="34" charset="0"/>
              </a:rPr>
              <a:t>-–</a:t>
            </a:r>
            <a:r>
              <a:rPr lang="zh-CN" altLang="en-US" sz="1110" b="1" dirty="0">
                <a:solidFill>
                  <a:srgbClr val="000000"/>
                </a:solidFill>
                <a:latin typeface="Calibri" panose="020F0502020204030204" pitchFamily="34" charset="0"/>
              </a:rPr>
              <a:t>安德烈</a:t>
            </a:r>
            <a:r>
              <a:rPr lang="en-US" altLang="zh-CN" sz="1110" b="1" dirty="0">
                <a:solidFill>
                  <a:srgbClr val="000000"/>
                </a:solidFill>
                <a:latin typeface="Calibri" panose="020F0502020204030204" pitchFamily="34" charset="0"/>
              </a:rPr>
              <a:t>•</a:t>
            </a:r>
            <a:r>
              <a:rPr lang="zh-CN" altLang="en-US" sz="1110" b="1" dirty="0">
                <a:solidFill>
                  <a:srgbClr val="000000"/>
                </a:solidFill>
                <a:latin typeface="Calibri" panose="020F0502020204030204" pitchFamily="34" charset="0"/>
              </a:rPr>
              <a:t>切列斯切夫 </a:t>
            </a:r>
            <a:endParaRPr lang="en-US" altLang="zh-CN" sz="1110" b="1" dirty="0">
              <a:solidFill>
                <a:srgbClr val="000000"/>
              </a:solidFill>
              <a:latin typeface="Calibri" panose="020F0502020204030204" pitchFamily="34" charset="0"/>
            </a:endParaRPr>
          </a:p>
          <a:p>
            <a:pPr>
              <a:spcAft>
                <a:spcPts val="275"/>
              </a:spcAft>
            </a:pPr>
            <a:r>
              <a:rPr lang="en-US" altLang="zh-CN" sz="1110" dirty="0">
                <a:solidFill>
                  <a:srgbClr val="000000"/>
                </a:solidFill>
                <a:latin typeface="Calibri" panose="020F0502020204030204" pitchFamily="34" charset="0"/>
              </a:rPr>
              <a:t>1938</a:t>
            </a:r>
            <a:r>
              <a:rPr lang="zh-CN" altLang="en-US" sz="1110" dirty="0">
                <a:solidFill>
                  <a:srgbClr val="000000"/>
                </a:solidFill>
                <a:latin typeface="Calibri" panose="020F0502020204030204" pitchFamily="34" charset="0"/>
              </a:rPr>
              <a:t>年，乔治斯</a:t>
            </a:r>
            <a:r>
              <a:rPr lang="en-US" altLang="zh-CN" sz="1110" dirty="0">
                <a:solidFill>
                  <a:srgbClr val="000000"/>
                </a:solidFill>
                <a:latin typeface="Calibri" panose="020F0502020204030204" pitchFamily="34" charset="0"/>
              </a:rPr>
              <a:t>•</a:t>
            </a:r>
            <a:r>
              <a:rPr lang="zh-CN" altLang="en-US" sz="1110" dirty="0">
                <a:solidFill>
                  <a:srgbClr val="000000"/>
                </a:solidFill>
                <a:latin typeface="Calibri" panose="020F0502020204030204" pitchFamily="34" charset="0"/>
              </a:rPr>
              <a:t>德拉图尔前往法国寻找可以把欧洲专业葡萄栽培技术带到他的卢瑟福酒厂的酿酒师。在法国巴斯德协会找到了安德烈</a:t>
            </a:r>
            <a:r>
              <a:rPr lang="en-US" altLang="zh-CN" sz="1110" dirty="0">
                <a:solidFill>
                  <a:srgbClr val="000000"/>
                </a:solidFill>
                <a:latin typeface="Calibri" panose="020F0502020204030204" pitchFamily="34" charset="0"/>
              </a:rPr>
              <a:t>•</a:t>
            </a:r>
            <a:r>
              <a:rPr lang="zh-CN" altLang="en-US" sz="1110" dirty="0">
                <a:solidFill>
                  <a:srgbClr val="000000"/>
                </a:solidFill>
                <a:latin typeface="Calibri" panose="020F0502020204030204" pitchFamily="34" charset="0"/>
              </a:rPr>
              <a:t>切列斯切夫。</a:t>
            </a:r>
            <a:endParaRPr lang="zh-CN" altLang="en-US" sz="1110" dirty="0">
              <a:solidFill>
                <a:srgbClr val="000000"/>
              </a:solidFill>
              <a:latin typeface="Calibri" panose="020F0502020204030204" pitchFamily="34" charset="0"/>
            </a:endParaRPr>
          </a:p>
          <a:p>
            <a:pPr>
              <a:spcAft>
                <a:spcPts val="275"/>
              </a:spcAft>
            </a:pPr>
            <a:endParaRPr lang="en-US" altLang="zh-CN" sz="1110" dirty="0">
              <a:solidFill>
                <a:srgbClr val="000000"/>
              </a:solidFill>
              <a:latin typeface="Calibri" panose="020F0502020204030204" pitchFamily="34" charset="0"/>
            </a:endParaRPr>
          </a:p>
          <a:p>
            <a:pPr>
              <a:spcAft>
                <a:spcPts val="275"/>
              </a:spcAft>
            </a:pPr>
            <a:endParaRPr lang="en-US" altLang="zh-CN" sz="1110" dirty="0">
              <a:solidFill>
                <a:srgbClr val="000000"/>
              </a:solidFill>
              <a:latin typeface="Calibri" panose="020F0502020204030204" pitchFamily="34" charset="0"/>
            </a:endParaRPr>
          </a:p>
          <a:p>
            <a:pPr>
              <a:spcAft>
                <a:spcPts val="275"/>
              </a:spcAft>
            </a:pPr>
            <a:endParaRPr lang="en-US" altLang="zh-CN" sz="1110" dirty="0">
              <a:solidFill>
                <a:srgbClr val="000000"/>
              </a:solidFill>
              <a:latin typeface="Calibri" panose="020F0502020204030204" pitchFamily="34" charset="0"/>
            </a:endParaRPr>
          </a:p>
          <a:p>
            <a:pPr>
              <a:spcAft>
                <a:spcPts val="275"/>
              </a:spcAft>
            </a:pPr>
            <a:r>
              <a:rPr lang="zh-CN" altLang="en-US" sz="1110" b="1" dirty="0">
                <a:solidFill>
                  <a:srgbClr val="000000"/>
                </a:solidFill>
                <a:latin typeface="Calibri" panose="020F0502020204030204" pitchFamily="34" charset="0"/>
              </a:rPr>
              <a:t>目前</a:t>
            </a:r>
            <a:endParaRPr lang="zh-CN" altLang="en-US" sz="1110" b="1" dirty="0">
              <a:solidFill>
                <a:srgbClr val="000000"/>
              </a:solidFill>
              <a:latin typeface="Calibri" panose="020F0502020204030204" pitchFamily="34" charset="0"/>
            </a:endParaRPr>
          </a:p>
          <a:p>
            <a:pPr>
              <a:spcAft>
                <a:spcPts val="275"/>
              </a:spcAft>
            </a:pPr>
            <a:r>
              <a:rPr lang="zh-CN" altLang="en-US" sz="1110" dirty="0">
                <a:solidFill>
                  <a:srgbClr val="000000"/>
                </a:solidFill>
                <a:latin typeface="Calibri" panose="020F0502020204030204" pitchFamily="34" charset="0"/>
              </a:rPr>
              <a:t>从</a:t>
            </a:r>
            <a:r>
              <a:rPr lang="en-US" altLang="zh-CN" sz="1110" dirty="0">
                <a:solidFill>
                  <a:srgbClr val="000000"/>
                </a:solidFill>
                <a:latin typeface="Calibri" panose="020F0502020204030204" pitchFamily="34" charset="0"/>
              </a:rPr>
              <a:t>1940</a:t>
            </a:r>
            <a:r>
              <a:rPr lang="zh-CN" altLang="en-US" sz="1110" dirty="0">
                <a:solidFill>
                  <a:srgbClr val="000000"/>
                </a:solidFill>
                <a:latin typeface="Calibri" panose="020F0502020204030204" pitchFamily="34" charset="0"/>
              </a:rPr>
              <a:t>年代开始，</a:t>
            </a:r>
            <a:r>
              <a:rPr lang="en-US" altLang="zh-CN" sz="1110" dirty="0">
                <a:solidFill>
                  <a:srgbClr val="000000"/>
                </a:solidFill>
                <a:latin typeface="Calibri" panose="020F0502020204030204" pitchFamily="34" charset="0"/>
              </a:rPr>
              <a:t>BV</a:t>
            </a:r>
            <a:r>
              <a:rPr lang="zh-CN" altLang="en-US" sz="1110" dirty="0">
                <a:solidFill>
                  <a:srgbClr val="000000"/>
                </a:solidFill>
                <a:latin typeface="Calibri" panose="020F0502020204030204" pitchFamily="34" charset="0"/>
              </a:rPr>
              <a:t>酒庄一直为美国白宫的官方晚宴提供葡萄酒。</a:t>
            </a:r>
            <a:r>
              <a:rPr lang="en-US" altLang="zh-CN" sz="1110" dirty="0">
                <a:solidFill>
                  <a:srgbClr val="000000"/>
                </a:solidFill>
                <a:latin typeface="Calibri" panose="020F0502020204030204" pitchFamily="34" charset="0"/>
              </a:rPr>
              <a:t>BV</a:t>
            </a:r>
            <a:r>
              <a:rPr lang="zh-CN" altLang="en-US" sz="1110" dirty="0">
                <a:solidFill>
                  <a:srgbClr val="000000"/>
                </a:solidFill>
                <a:latin typeface="Calibri" panose="020F0502020204030204" pitchFamily="34" charset="0"/>
              </a:rPr>
              <a:t>酒庄葡萄酒大师的高超技艺与创新精神也得以世代相传。 </a:t>
            </a:r>
            <a:endParaRPr lang="zh-CN" altLang="en-US" sz="1110" dirty="0">
              <a:solidFill>
                <a:srgbClr val="000000"/>
              </a:solidFill>
              <a:latin typeface="Calibri" panose="020F0502020204030204" pitchFamily="34" charset="0"/>
            </a:endParaRPr>
          </a:p>
          <a:p>
            <a:pPr>
              <a:spcAft>
                <a:spcPts val="275"/>
              </a:spcAft>
            </a:pPr>
            <a:endParaRPr lang="en-US" altLang="zh-CN" sz="1110" dirty="0">
              <a:solidFill>
                <a:srgbClr val="00000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678139B-3790-4C35-A92C-429ADB73E80B}" type="slidenum">
              <a:rPr lang="zh-CN" altLang="en-US" smtClean="0"/>
            </a:fld>
            <a:endParaRPr lang="zh-CN" altLang="en-US"/>
          </a:p>
        </p:txBody>
      </p:sp>
      <p:pic>
        <p:nvPicPr>
          <p:cNvPr id="717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82447" y="1508721"/>
            <a:ext cx="1085850" cy="393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txBox="1"/>
          <p:nvPr/>
        </p:nvSpPr>
        <p:spPr bwMode="auto">
          <a:xfrm>
            <a:off x="2109926" y="469826"/>
            <a:ext cx="6725246"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lgn="l" rtl="0" eaLnBrk="1" fontAlgn="base" hangingPunct="1">
              <a:spcBef>
                <a:spcPct val="0"/>
              </a:spcBef>
              <a:spcAft>
                <a:spcPct val="0"/>
              </a:spcAft>
              <a:defRPr sz="1845" b="1">
                <a:solidFill>
                  <a:srgbClr val="B6121B"/>
                </a:solidFill>
                <a:latin typeface="+mj-lt"/>
                <a:ea typeface="+mj-ea"/>
                <a:cs typeface="+mj-cs"/>
              </a:defRPr>
            </a:lvl1pPr>
            <a:lvl2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5pPr>
            <a:lvl6pPr marL="4572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6pPr>
            <a:lvl7pPr marL="9144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7pPr>
            <a:lvl8pPr marL="13716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8pPr>
            <a:lvl9pPr marL="18288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9pPr>
          </a:lstStyle>
          <a:p>
            <a:pPr>
              <a:lnSpc>
                <a:spcPct val="100000"/>
              </a:lnSpc>
            </a:pPr>
            <a:r>
              <a:rPr lang="en-US" sz="1850" dirty="0"/>
              <a:t>PRODUCT INTRODUCTION- </a:t>
            </a:r>
            <a:r>
              <a:rPr lang="en-US" altLang="zh-CN" sz="1850" dirty="0"/>
              <a:t>BV</a:t>
            </a:r>
            <a:endParaRPr lang="en-AU" altLang="zh-CN" sz="1850" dirty="0"/>
          </a:p>
          <a:p>
            <a:pPr>
              <a:lnSpc>
                <a:spcPct val="100000"/>
              </a:lnSpc>
            </a:pPr>
            <a:r>
              <a:rPr lang="en-US" altLang="zh-CN" sz="1850" dirty="0"/>
              <a:t>CALIFORNIA CABERNET SAUVIGNON</a:t>
            </a:r>
            <a:endParaRPr lang="en-US" altLang="zh-CN" sz="1850" dirty="0"/>
          </a:p>
          <a:p>
            <a:pPr>
              <a:lnSpc>
                <a:spcPct val="100000"/>
              </a:lnSpc>
            </a:pPr>
            <a:r>
              <a:rPr lang="zh-CN" altLang="en-US" sz="1850" dirty="0">
                <a:ea typeface="宋体" panose="02010600030101010101" pitchFamily="2" charset="-122"/>
              </a:rPr>
              <a:t>璞立酒庄甄选赤霞珠</a:t>
            </a:r>
            <a:endParaRPr lang="zh-CN" altLang="en-US" sz="1850" dirty="0">
              <a:ea typeface="宋体" panose="02010600030101010101" pitchFamily="2" charset="-122"/>
            </a:endParaRPr>
          </a:p>
        </p:txBody>
      </p:sp>
      <p:sp>
        <p:nvSpPr>
          <p:cNvPr id="7" name="TextBox 6"/>
          <p:cNvSpPr txBox="1"/>
          <p:nvPr/>
        </p:nvSpPr>
        <p:spPr>
          <a:xfrm>
            <a:off x="2109926" y="1508721"/>
            <a:ext cx="3053608" cy="1309878"/>
          </a:xfrm>
          <a:prstGeom prst="rect">
            <a:avLst/>
          </a:prstGeom>
          <a:noFill/>
          <a:ln>
            <a:noFill/>
          </a:ln>
        </p:spPr>
        <p:txBody>
          <a:bodyPr vert="horz" wrap="square" lIns="27000" tIns="27000" rIns="27000" bIns="27000" numCol="1" rtlCol="0" anchor="t" anchorCtr="0" compatLnSpc="1">
            <a:noAutofit/>
          </a:bodyPr>
          <a:lstStyle/>
          <a:p>
            <a:pPr>
              <a:spcAft>
                <a:spcPts val="225"/>
              </a:spcAft>
            </a:pPr>
            <a:r>
              <a:rPr lang="en-US" altLang="zh-CN" sz="1400" b="1" dirty="0">
                <a:latin typeface="Calibri" panose="020F0502020204030204" pitchFamily="34" charset="0"/>
              </a:rPr>
              <a:t>Region:</a:t>
            </a:r>
            <a:endParaRPr lang="en-US" altLang="zh-CN" sz="1400" b="1" dirty="0">
              <a:latin typeface="Calibri" panose="020F0502020204030204" pitchFamily="34" charset="0"/>
            </a:endParaRPr>
          </a:p>
          <a:p>
            <a:pPr>
              <a:spcAft>
                <a:spcPts val="225"/>
              </a:spcAft>
            </a:pPr>
            <a:r>
              <a:rPr lang="en-US" altLang="zh-CN" sz="1400" dirty="0">
                <a:latin typeface="Calibri" panose="020F0502020204030204" pitchFamily="34" charset="0"/>
              </a:rPr>
              <a:t>California</a:t>
            </a:r>
            <a:endParaRPr lang="en-US" altLang="zh-CN" sz="1400" dirty="0">
              <a:latin typeface="Calibri" panose="020F0502020204030204" pitchFamily="34" charset="0"/>
            </a:endParaRPr>
          </a:p>
          <a:p>
            <a:pPr>
              <a:spcAft>
                <a:spcPts val="225"/>
              </a:spcAft>
            </a:pPr>
            <a:r>
              <a:rPr lang="en-US" altLang="zh-CN" sz="1400" b="1" dirty="0">
                <a:latin typeface="Calibri" panose="020F0502020204030204" pitchFamily="34" charset="0"/>
              </a:rPr>
              <a:t>Variety:</a:t>
            </a:r>
            <a:endParaRPr lang="en-US" altLang="zh-CN" sz="1400" b="1" dirty="0">
              <a:latin typeface="Calibri" panose="020F0502020204030204" pitchFamily="34" charset="0"/>
            </a:endParaRPr>
          </a:p>
          <a:p>
            <a:pPr>
              <a:spcAft>
                <a:spcPts val="225"/>
              </a:spcAft>
            </a:pPr>
            <a:r>
              <a:rPr lang="en-US" altLang="zh-CN" sz="1400" dirty="0">
                <a:latin typeface="Calibri" panose="020F0502020204030204" pitchFamily="34" charset="0"/>
              </a:rPr>
              <a:t>Cabernet Sauvignon</a:t>
            </a:r>
            <a:endParaRPr lang="en-US" altLang="zh-CN" sz="1400" dirty="0">
              <a:latin typeface="Calibri" panose="020F0502020204030204" pitchFamily="34" charset="0"/>
            </a:endParaRPr>
          </a:p>
          <a:p>
            <a:pPr>
              <a:spcAft>
                <a:spcPts val="225"/>
              </a:spcAft>
            </a:pPr>
            <a:r>
              <a:rPr lang="en-US" altLang="zh-CN" sz="1400" b="1" dirty="0">
                <a:latin typeface="Calibri" panose="020F0502020204030204" pitchFamily="34" charset="0"/>
              </a:rPr>
              <a:t>Color:</a:t>
            </a:r>
            <a:endParaRPr lang="en-US" altLang="zh-CN" sz="1400" b="1" dirty="0">
              <a:latin typeface="Calibri" panose="020F0502020204030204" pitchFamily="34" charset="0"/>
            </a:endParaRPr>
          </a:p>
          <a:p>
            <a:pPr>
              <a:spcAft>
                <a:spcPts val="225"/>
              </a:spcAft>
            </a:pPr>
            <a:r>
              <a:rPr lang="en-US" altLang="zh-CN" sz="1400" dirty="0">
                <a:latin typeface="Calibri" panose="020F0502020204030204" pitchFamily="34" charset="0"/>
              </a:rPr>
              <a:t>Deep red</a:t>
            </a:r>
            <a:endParaRPr lang="en-US" altLang="zh-CN" sz="1400" dirty="0">
              <a:latin typeface="Calibri" panose="020F0502020204030204" pitchFamily="34" charset="0"/>
            </a:endParaRPr>
          </a:p>
          <a:p>
            <a:pPr>
              <a:spcAft>
                <a:spcPts val="225"/>
              </a:spcAft>
            </a:pPr>
            <a:r>
              <a:rPr lang="en-US" altLang="zh-CN" sz="1400" b="1" dirty="0">
                <a:latin typeface="Calibri" panose="020F0502020204030204" pitchFamily="34" charset="0"/>
              </a:rPr>
              <a:t>Tasting note:</a:t>
            </a:r>
            <a:endParaRPr lang="en-US" altLang="zh-CN" sz="1400" b="1" dirty="0">
              <a:latin typeface="Calibri" panose="020F0502020204030204" pitchFamily="34" charset="0"/>
            </a:endParaRPr>
          </a:p>
          <a:p>
            <a:r>
              <a:rPr lang="en-US" altLang="zh-CN" sz="1400" dirty="0">
                <a:latin typeface="Calibri" panose="020F0502020204030204" pitchFamily="34" charset="0"/>
              </a:rPr>
              <a:t>Our Beaulieu Vineyard California Cabernet has deep, rich flavors full of dark </a:t>
            </a:r>
            <a:r>
              <a:rPr lang="en-US" altLang="zh-CN" sz="1400" dirty="0" smtClean="0">
                <a:latin typeface="Calibri" panose="020F0502020204030204" pitchFamily="34" charset="0"/>
              </a:rPr>
              <a:t>fruit enriched </a:t>
            </a:r>
            <a:r>
              <a:rPr lang="en-US" altLang="zh-CN" sz="1400" dirty="0">
                <a:latin typeface="Calibri" panose="020F0502020204030204" pitchFamily="34" charset="0"/>
              </a:rPr>
              <a:t>by layers of oak spices. A bramble of ripe blackberries and dark </a:t>
            </a:r>
            <a:r>
              <a:rPr lang="en-US" altLang="zh-CN" sz="1400" dirty="0" smtClean="0">
                <a:latin typeface="Calibri" panose="020F0502020204030204" pitchFamily="34" charset="0"/>
              </a:rPr>
              <a:t>cherries are </a:t>
            </a:r>
            <a:r>
              <a:rPr lang="en-US" altLang="zh-CN" sz="1400" dirty="0">
                <a:latin typeface="Calibri" panose="020F0502020204030204" pitchFamily="34" charset="0"/>
              </a:rPr>
              <a:t>accented by hints of cocoa and spice. Smooth, juicy tannins lead to a long and</a:t>
            </a:r>
            <a:endParaRPr lang="en-US" altLang="zh-CN" sz="1400" dirty="0">
              <a:latin typeface="Calibri" panose="020F0502020204030204" pitchFamily="34" charset="0"/>
            </a:endParaRPr>
          </a:p>
          <a:p>
            <a:r>
              <a:rPr lang="en-US" altLang="zh-CN" sz="1400" dirty="0">
                <a:latin typeface="Calibri" panose="020F0502020204030204" pitchFamily="34" charset="0"/>
              </a:rPr>
              <a:t>velvety</a:t>
            </a:r>
            <a:endParaRPr lang="zh-CN" altLang="en-US" sz="1400" dirty="0" err="1">
              <a:latin typeface="Calibri" panose="020F0502020204030204" pitchFamily="34" charset="0"/>
            </a:endParaRPr>
          </a:p>
        </p:txBody>
      </p:sp>
      <p:sp>
        <p:nvSpPr>
          <p:cNvPr id="8" name="TextBox 7"/>
          <p:cNvSpPr txBox="1"/>
          <p:nvPr/>
        </p:nvSpPr>
        <p:spPr>
          <a:xfrm>
            <a:off x="7233296" y="1508721"/>
            <a:ext cx="2599182" cy="1309878"/>
          </a:xfrm>
          <a:prstGeom prst="rect">
            <a:avLst/>
          </a:prstGeom>
          <a:noFill/>
          <a:ln>
            <a:noFill/>
          </a:ln>
        </p:spPr>
        <p:txBody>
          <a:bodyPr vert="horz" wrap="square" lIns="27000" tIns="27000" rIns="27000" bIns="27000" numCol="1" rtlCol="0" anchor="t" anchorCtr="0" compatLnSpc="1">
            <a:noAutofit/>
          </a:bodyPr>
          <a:lstStyle/>
          <a:p>
            <a:pPr>
              <a:lnSpc>
                <a:spcPct val="120000"/>
              </a:lnSpc>
              <a:spcAft>
                <a:spcPts val="225"/>
              </a:spcAft>
            </a:pPr>
            <a:r>
              <a:rPr lang="zh-CN" altLang="en-US" sz="1200" b="1" dirty="0">
                <a:latin typeface="Calibri" panose="020F0502020204030204" pitchFamily="34" charset="0"/>
              </a:rPr>
              <a:t>产区</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25"/>
              </a:spcAft>
            </a:pPr>
            <a:r>
              <a:rPr lang="zh-CN" altLang="en-US" sz="1200" dirty="0">
                <a:latin typeface="Calibri" panose="020F0502020204030204" pitchFamily="34" charset="0"/>
              </a:rPr>
              <a:t>加利福尼亚产区</a:t>
            </a:r>
            <a:endParaRPr lang="en-US" altLang="zh-CN" sz="1200" dirty="0">
              <a:latin typeface="Calibri" panose="020F0502020204030204" pitchFamily="34" charset="0"/>
            </a:endParaRPr>
          </a:p>
          <a:p>
            <a:pPr>
              <a:lnSpc>
                <a:spcPct val="120000"/>
              </a:lnSpc>
              <a:spcAft>
                <a:spcPts val="225"/>
              </a:spcAft>
            </a:pPr>
            <a:r>
              <a:rPr lang="zh-CN" altLang="en-US" sz="1200" b="1" dirty="0">
                <a:latin typeface="Calibri" panose="020F0502020204030204" pitchFamily="34" charset="0"/>
              </a:rPr>
              <a:t>品种</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25"/>
              </a:spcAft>
            </a:pPr>
            <a:r>
              <a:rPr lang="zh-CN" altLang="en-US" sz="1200" dirty="0">
                <a:latin typeface="Calibri" panose="020F0502020204030204" pitchFamily="34" charset="0"/>
              </a:rPr>
              <a:t>赤霞珠</a:t>
            </a:r>
            <a:endParaRPr lang="en-US" altLang="zh-CN" sz="1200" dirty="0">
              <a:latin typeface="Calibri" panose="020F0502020204030204" pitchFamily="34" charset="0"/>
            </a:endParaRPr>
          </a:p>
          <a:p>
            <a:pPr>
              <a:lnSpc>
                <a:spcPct val="120000"/>
              </a:lnSpc>
              <a:spcAft>
                <a:spcPts val="225"/>
              </a:spcAft>
            </a:pPr>
            <a:r>
              <a:rPr lang="zh-CN" altLang="en-US" sz="1200" b="1" dirty="0">
                <a:latin typeface="Calibri" panose="020F0502020204030204" pitchFamily="34" charset="0"/>
              </a:rPr>
              <a:t>颜色</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25"/>
              </a:spcAft>
            </a:pPr>
            <a:r>
              <a:rPr lang="zh-CN" altLang="en-US" sz="1200" dirty="0">
                <a:latin typeface="Calibri" panose="020F0502020204030204" pitchFamily="34" charset="0"/>
              </a:rPr>
              <a:t>深红色</a:t>
            </a:r>
            <a:r>
              <a:rPr lang="en-US" altLang="zh-CN" sz="1200" dirty="0">
                <a:latin typeface="Calibri" panose="020F0502020204030204" pitchFamily="34" charset="0"/>
              </a:rPr>
              <a:t>	</a:t>
            </a:r>
            <a:endParaRPr lang="en-US" altLang="zh-CN" sz="1200" dirty="0">
              <a:latin typeface="Calibri" panose="020F0502020204030204" pitchFamily="34" charset="0"/>
            </a:endParaRPr>
          </a:p>
          <a:p>
            <a:pPr>
              <a:lnSpc>
                <a:spcPct val="120000"/>
              </a:lnSpc>
              <a:spcAft>
                <a:spcPts val="225"/>
              </a:spcAft>
            </a:pPr>
            <a:r>
              <a:rPr lang="zh-CN" altLang="en-US" sz="1200" b="1" dirty="0"/>
              <a:t>品鉴笔记：</a:t>
            </a:r>
            <a:endParaRPr lang="en-US" altLang="zh-CN" sz="1200" b="1" dirty="0"/>
          </a:p>
          <a:p>
            <a:pPr>
              <a:lnSpc>
                <a:spcPct val="120000"/>
              </a:lnSpc>
              <a:spcAft>
                <a:spcPts val="225"/>
              </a:spcAft>
            </a:pPr>
            <a:r>
              <a:rPr lang="zh-CN" altLang="zh-CN" sz="1200" dirty="0"/>
              <a:t>我们璞立酒庄加利福尼亚解百纳拥有深厚、丰富的口感，充满富含层层橡木品种口感的黑色果实。成熟的黑莓、黑樱桃用可可与香料加重口味。丝滑、多汁的单宁带来绵长、柔软的完结。</a:t>
            </a:r>
            <a:endParaRPr lang="zh-CN" altLang="en-US" sz="1200"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p:cNvSpPr txBox="1"/>
          <p:nvPr/>
        </p:nvSpPr>
        <p:spPr bwMode="auto">
          <a:xfrm>
            <a:off x="2037869" y="456861"/>
            <a:ext cx="82772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lgn="l" rtl="0" eaLnBrk="1" fontAlgn="base" hangingPunct="1">
              <a:spcBef>
                <a:spcPct val="0"/>
              </a:spcBef>
              <a:spcAft>
                <a:spcPct val="0"/>
              </a:spcAft>
              <a:defRPr sz="1845" b="1">
                <a:solidFill>
                  <a:srgbClr val="B6121B"/>
                </a:solidFill>
                <a:latin typeface="+mj-lt"/>
                <a:ea typeface="+mj-ea"/>
                <a:cs typeface="+mj-cs"/>
              </a:defRPr>
            </a:lvl1pPr>
            <a:lvl2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5pPr>
            <a:lvl6pPr marL="4572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6pPr>
            <a:lvl7pPr marL="9144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7pPr>
            <a:lvl8pPr marL="13716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8pPr>
            <a:lvl9pPr marL="18288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9pPr>
          </a:lstStyle>
          <a:p>
            <a:pPr>
              <a:lnSpc>
                <a:spcPct val="100000"/>
              </a:lnSpc>
            </a:pPr>
            <a:r>
              <a:rPr lang="en-US" dirty="0"/>
              <a:t>PRODUCT INTRODUCTION- </a:t>
            </a:r>
            <a:r>
              <a:rPr lang="en-US" altLang="zh-CN" dirty="0"/>
              <a:t>BV</a:t>
            </a:r>
            <a:endParaRPr lang="en-AU" altLang="zh-CN" dirty="0"/>
          </a:p>
          <a:p>
            <a:pPr>
              <a:lnSpc>
                <a:spcPct val="100000"/>
              </a:lnSpc>
            </a:pPr>
            <a:r>
              <a:rPr lang="en-US" altLang="zh-CN" dirty="0"/>
              <a:t>CALIFORNIA CHARDONNAY</a:t>
            </a:r>
            <a:endParaRPr lang="en-US" altLang="zh-CN" dirty="0"/>
          </a:p>
          <a:p>
            <a:pPr>
              <a:lnSpc>
                <a:spcPct val="100000"/>
              </a:lnSpc>
            </a:pPr>
            <a:r>
              <a:rPr lang="zh-CN" altLang="en-AU" dirty="0">
                <a:ea typeface="宋体" panose="02010600030101010101" pitchFamily="2" charset="-122"/>
              </a:rPr>
              <a:t>璞立酒庄甄选霞多丽</a:t>
            </a:r>
            <a:endParaRPr lang="zh-CN" altLang="en-AU" dirty="0">
              <a:ea typeface="宋体" panose="02010600030101010101" pitchFamily="2" charset="-122"/>
            </a:endParaRPr>
          </a:p>
        </p:txBody>
      </p:sp>
      <p:sp>
        <p:nvSpPr>
          <p:cNvPr id="10" name="TextBox 9"/>
          <p:cNvSpPr txBox="1"/>
          <p:nvPr/>
        </p:nvSpPr>
        <p:spPr>
          <a:xfrm>
            <a:off x="2037869" y="1765832"/>
            <a:ext cx="3198993" cy="1612158"/>
          </a:xfrm>
          <a:prstGeom prst="rect">
            <a:avLst/>
          </a:prstGeom>
          <a:noFill/>
          <a:ln>
            <a:noFill/>
          </a:ln>
        </p:spPr>
        <p:txBody>
          <a:bodyPr vert="horz" wrap="square" lIns="33231" tIns="33231" rIns="33231" bIns="33231" numCol="1" rtlCol="0" anchor="t" anchorCtr="0" compatLnSpc="1">
            <a:noAutofit/>
          </a:bodyPr>
          <a:lstStyle/>
          <a:p>
            <a:pPr>
              <a:spcAft>
                <a:spcPts val="275"/>
              </a:spcAft>
            </a:pPr>
            <a:r>
              <a:rPr lang="en-US" altLang="zh-CN" sz="1400" b="1" dirty="0">
                <a:latin typeface="Calibri" panose="020F0502020204030204" pitchFamily="34" charset="0"/>
              </a:rPr>
              <a:t>Region:</a:t>
            </a:r>
            <a:endParaRPr lang="en-US" altLang="zh-CN" sz="1400" b="1" dirty="0">
              <a:latin typeface="Calibri" panose="020F0502020204030204" pitchFamily="34" charset="0"/>
            </a:endParaRPr>
          </a:p>
          <a:p>
            <a:pPr>
              <a:spcAft>
                <a:spcPts val="275"/>
              </a:spcAft>
            </a:pPr>
            <a:r>
              <a:rPr lang="en-US" altLang="zh-CN" sz="1400" dirty="0">
                <a:latin typeface="Calibri" panose="020F0502020204030204" pitchFamily="34" charset="0"/>
              </a:rPr>
              <a:t>California</a:t>
            </a:r>
            <a:endParaRPr lang="en-US" altLang="zh-CN" sz="1400" dirty="0">
              <a:latin typeface="Calibri" panose="020F0502020204030204" pitchFamily="34" charset="0"/>
            </a:endParaRPr>
          </a:p>
          <a:p>
            <a:pPr>
              <a:spcAft>
                <a:spcPts val="275"/>
              </a:spcAft>
            </a:pPr>
            <a:r>
              <a:rPr lang="en-US" altLang="zh-CN" sz="1400" b="1" dirty="0">
                <a:latin typeface="Calibri" panose="020F0502020204030204" pitchFamily="34" charset="0"/>
              </a:rPr>
              <a:t>Variety:</a:t>
            </a:r>
            <a:endParaRPr lang="en-US" altLang="zh-CN" sz="1400" b="1" dirty="0">
              <a:latin typeface="Calibri" panose="020F0502020204030204" pitchFamily="34" charset="0"/>
            </a:endParaRPr>
          </a:p>
          <a:p>
            <a:pPr>
              <a:spcAft>
                <a:spcPts val="275"/>
              </a:spcAft>
            </a:pPr>
            <a:r>
              <a:rPr lang="en-US" altLang="zh-CN" sz="1400" dirty="0">
                <a:latin typeface="Calibri" panose="020F0502020204030204" pitchFamily="34" charset="0"/>
              </a:rPr>
              <a:t>Chardonnay</a:t>
            </a:r>
            <a:endParaRPr lang="en-US" altLang="zh-CN" sz="1400" dirty="0">
              <a:latin typeface="Calibri" panose="020F0502020204030204" pitchFamily="34" charset="0"/>
            </a:endParaRPr>
          </a:p>
          <a:p>
            <a:pPr>
              <a:spcAft>
                <a:spcPts val="275"/>
              </a:spcAft>
            </a:pPr>
            <a:r>
              <a:rPr lang="en-US" altLang="zh-CN" sz="1400" b="1" dirty="0">
                <a:latin typeface="Calibri" panose="020F0502020204030204" pitchFamily="34" charset="0"/>
              </a:rPr>
              <a:t>Color:</a:t>
            </a:r>
            <a:endParaRPr lang="en-US" altLang="zh-CN" sz="1400" b="1" dirty="0">
              <a:latin typeface="Calibri" panose="020F0502020204030204" pitchFamily="34" charset="0"/>
            </a:endParaRPr>
          </a:p>
          <a:p>
            <a:pPr>
              <a:spcAft>
                <a:spcPts val="275"/>
              </a:spcAft>
            </a:pPr>
            <a:r>
              <a:rPr lang="en-US" altLang="zh-CN" sz="1400" dirty="0">
                <a:latin typeface="Calibri" panose="020F0502020204030204" pitchFamily="34" charset="0"/>
              </a:rPr>
              <a:t>Pale yellow</a:t>
            </a:r>
            <a:endParaRPr lang="en-US" altLang="zh-CN" sz="1400" dirty="0">
              <a:latin typeface="Calibri" panose="020F0502020204030204" pitchFamily="34" charset="0"/>
            </a:endParaRPr>
          </a:p>
          <a:p>
            <a:pPr>
              <a:spcAft>
                <a:spcPts val="275"/>
              </a:spcAft>
            </a:pPr>
            <a:r>
              <a:rPr lang="en-US" altLang="zh-CN" sz="1400" b="1" dirty="0">
                <a:latin typeface="Calibri" panose="020F0502020204030204" pitchFamily="34" charset="0"/>
              </a:rPr>
              <a:t>Nose:</a:t>
            </a:r>
            <a:endParaRPr lang="en-US" altLang="zh-CN" sz="1400" b="1" dirty="0">
              <a:latin typeface="Calibri" panose="020F0502020204030204" pitchFamily="34" charset="0"/>
            </a:endParaRPr>
          </a:p>
          <a:p>
            <a:pPr>
              <a:spcAft>
                <a:spcPts val="275"/>
              </a:spcAft>
            </a:pPr>
            <a:r>
              <a:rPr lang="en-US" altLang="zh-CN" sz="1400" dirty="0" err="1">
                <a:latin typeface="Calibri" panose="020F0502020204030204" pitchFamily="34" charset="0"/>
              </a:rPr>
              <a:t>hows</a:t>
            </a:r>
            <a:r>
              <a:rPr lang="en-US" altLang="zh-CN" sz="1400" dirty="0">
                <a:latin typeface="Calibri" panose="020F0502020204030204" pitchFamily="34" charset="0"/>
              </a:rPr>
              <a:t> classic varietal charm, delivering the perfect combination of pear, apple and ripe tropical fruit flavors woven together with toasty oak spices.</a:t>
            </a:r>
            <a:endParaRPr lang="en-US" altLang="zh-CN" sz="1400" dirty="0">
              <a:latin typeface="Calibri" panose="020F0502020204030204" pitchFamily="34" charset="0"/>
            </a:endParaRPr>
          </a:p>
          <a:p>
            <a:pPr>
              <a:spcAft>
                <a:spcPts val="275"/>
              </a:spcAft>
            </a:pPr>
            <a:r>
              <a:rPr lang="en-US" altLang="zh-CN" sz="1400" b="1" dirty="0">
                <a:latin typeface="Calibri" panose="020F0502020204030204" pitchFamily="34" charset="0"/>
              </a:rPr>
              <a:t>Palate:</a:t>
            </a:r>
            <a:endParaRPr lang="en-US" altLang="zh-CN" sz="1400" b="1" dirty="0">
              <a:latin typeface="Calibri" panose="020F0502020204030204" pitchFamily="34" charset="0"/>
            </a:endParaRPr>
          </a:p>
          <a:p>
            <a:pPr>
              <a:spcAft>
                <a:spcPts val="275"/>
              </a:spcAft>
            </a:pPr>
            <a:r>
              <a:rPr lang="en-US" altLang="zh-CN" sz="1400" dirty="0">
                <a:latin typeface="Calibri" panose="020F0502020204030204" pitchFamily="34" charset="0"/>
              </a:rPr>
              <a:t>Hints of citrus and a round mouthfeel finish out the palate, evolving in layers of pineapple, red apple and vanilla.</a:t>
            </a:r>
            <a:endParaRPr lang="zh-CN" altLang="en-US" sz="1400" dirty="0" err="1">
              <a:latin typeface="Calibri" panose="020F0502020204030204" pitchFamily="34" charset="0"/>
            </a:endParaRPr>
          </a:p>
        </p:txBody>
      </p:sp>
      <p:sp>
        <p:nvSpPr>
          <p:cNvPr id="8" name="TextBox 7"/>
          <p:cNvSpPr txBox="1"/>
          <p:nvPr/>
        </p:nvSpPr>
        <p:spPr>
          <a:xfrm>
            <a:off x="7167958" y="1765832"/>
            <a:ext cx="3198993" cy="1612158"/>
          </a:xfrm>
          <a:prstGeom prst="rect">
            <a:avLst/>
          </a:prstGeom>
          <a:noFill/>
          <a:ln>
            <a:noFill/>
          </a:ln>
        </p:spPr>
        <p:txBody>
          <a:bodyPr vert="horz" wrap="square" lIns="33231" tIns="33231" rIns="33231" bIns="33231" numCol="1" rtlCol="0" anchor="t" anchorCtr="0" compatLnSpc="1">
            <a:noAutofit/>
          </a:bodyPr>
          <a:lstStyle/>
          <a:p>
            <a:pPr>
              <a:lnSpc>
                <a:spcPct val="120000"/>
              </a:lnSpc>
              <a:spcAft>
                <a:spcPts val="275"/>
              </a:spcAft>
            </a:pPr>
            <a:r>
              <a:rPr lang="zh-CN" altLang="en-US" sz="1200" b="1" dirty="0">
                <a:latin typeface="Calibri" panose="020F0502020204030204" pitchFamily="34" charset="0"/>
              </a:rPr>
              <a:t>产区</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75"/>
              </a:spcAft>
            </a:pPr>
            <a:r>
              <a:rPr lang="zh-CN" altLang="en-US" sz="1200" dirty="0">
                <a:latin typeface="Calibri" panose="020F0502020204030204" pitchFamily="34" charset="0"/>
              </a:rPr>
              <a:t>加利福尼亚产区</a:t>
            </a:r>
            <a:endParaRPr lang="en-US" altLang="zh-CN" sz="1200" dirty="0">
              <a:latin typeface="Calibri" panose="020F0502020204030204" pitchFamily="34" charset="0"/>
            </a:endParaRPr>
          </a:p>
          <a:p>
            <a:pPr>
              <a:lnSpc>
                <a:spcPct val="120000"/>
              </a:lnSpc>
              <a:spcAft>
                <a:spcPts val="275"/>
              </a:spcAft>
            </a:pPr>
            <a:r>
              <a:rPr lang="zh-CN" altLang="en-US" sz="1200" b="1" dirty="0">
                <a:latin typeface="Calibri" panose="020F0502020204030204" pitchFamily="34" charset="0"/>
              </a:rPr>
              <a:t>品种</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75"/>
              </a:spcAft>
            </a:pPr>
            <a:r>
              <a:rPr lang="zh-CN" altLang="en-US" sz="1200" dirty="0">
                <a:latin typeface="Calibri" panose="020F0502020204030204" pitchFamily="34" charset="0"/>
              </a:rPr>
              <a:t>霞多丽</a:t>
            </a:r>
            <a:endParaRPr lang="en-US" altLang="zh-CN" sz="1200" dirty="0">
              <a:latin typeface="Calibri" panose="020F0502020204030204" pitchFamily="34" charset="0"/>
            </a:endParaRPr>
          </a:p>
          <a:p>
            <a:pPr>
              <a:lnSpc>
                <a:spcPct val="120000"/>
              </a:lnSpc>
              <a:spcAft>
                <a:spcPts val="275"/>
              </a:spcAft>
            </a:pPr>
            <a:r>
              <a:rPr lang="zh-CN" altLang="en-US" sz="1200" b="1" dirty="0">
                <a:latin typeface="Calibri" panose="020F0502020204030204" pitchFamily="34" charset="0"/>
              </a:rPr>
              <a:t>颜色</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75"/>
              </a:spcAft>
            </a:pPr>
            <a:r>
              <a:rPr lang="zh-CN" altLang="en-US" sz="1200" dirty="0">
                <a:latin typeface="Calibri" panose="020F0502020204030204" pitchFamily="34" charset="0"/>
              </a:rPr>
              <a:t>浅金黄色</a:t>
            </a:r>
            <a:r>
              <a:rPr lang="en-US" altLang="zh-CN" sz="1200" dirty="0">
                <a:latin typeface="Calibri" panose="020F0502020204030204" pitchFamily="34" charset="0"/>
              </a:rPr>
              <a:t>	</a:t>
            </a:r>
            <a:endParaRPr lang="en-US" altLang="zh-CN" sz="1200" dirty="0">
              <a:latin typeface="Calibri" panose="020F0502020204030204" pitchFamily="34" charset="0"/>
            </a:endParaRPr>
          </a:p>
          <a:p>
            <a:pPr>
              <a:lnSpc>
                <a:spcPct val="120000"/>
              </a:lnSpc>
              <a:spcAft>
                <a:spcPts val="275"/>
              </a:spcAft>
            </a:pPr>
            <a:r>
              <a:rPr lang="zh-CN" altLang="en-US" sz="1200" b="1" dirty="0">
                <a:latin typeface="Calibri" panose="020F0502020204030204" pitchFamily="34" charset="0"/>
              </a:rPr>
              <a:t>香气</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75"/>
              </a:spcAft>
            </a:pPr>
            <a:r>
              <a:rPr lang="zh-CN" altLang="en-US" sz="1200" dirty="0"/>
              <a:t>经典的霞多丽的魅力，完美地融合了梨、苹果和成熟的热带水果的味道。</a:t>
            </a:r>
            <a:endParaRPr lang="en-US" altLang="zh-CN" sz="1200" dirty="0"/>
          </a:p>
          <a:p>
            <a:pPr>
              <a:lnSpc>
                <a:spcPct val="120000"/>
              </a:lnSpc>
              <a:spcAft>
                <a:spcPts val="275"/>
              </a:spcAft>
            </a:pPr>
            <a:r>
              <a:rPr lang="zh-CN" altLang="en-US" sz="1200" b="1" dirty="0">
                <a:latin typeface="Calibri" panose="020F0502020204030204" pitchFamily="34" charset="0"/>
              </a:rPr>
              <a:t>口感</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75"/>
              </a:spcAft>
            </a:pPr>
            <a:r>
              <a:rPr lang="zh-CN" altLang="en-US" sz="1200" dirty="0">
                <a:latin typeface="Calibri" panose="020F0502020204030204" pitchFamily="34" charset="0"/>
              </a:rPr>
              <a:t>柑橘的味道和圆润的口感，在菠萝、红苹果和香草的层次上不断演变。</a:t>
            </a:r>
            <a:endParaRPr lang="zh-CN" altLang="en-US" sz="1200" dirty="0">
              <a:latin typeface="Calibri" panose="020F0502020204030204" pitchFamily="34" charset="0"/>
            </a:endParaRPr>
          </a:p>
          <a:p>
            <a:pPr>
              <a:lnSpc>
                <a:spcPct val="120000"/>
              </a:lnSpc>
              <a:spcAft>
                <a:spcPts val="275"/>
              </a:spcAft>
            </a:pPr>
            <a:endParaRPr lang="zh-CN" altLang="en-US" sz="1200" dirty="0">
              <a:latin typeface="Calibri" panose="020F0502020204030204" pitchFamily="34" charset="0"/>
            </a:endParaRPr>
          </a:p>
        </p:txBody>
      </p:sp>
      <p:pic>
        <p:nvPicPr>
          <p:cNvPr id="9" name="Picture 8"/>
          <p:cNvPicPr>
            <a:picLocks noChangeAspect="1"/>
          </p:cNvPicPr>
          <p:nvPr/>
        </p:nvPicPr>
        <p:blipFill>
          <a:blip r:embed="rId1"/>
          <a:stretch>
            <a:fillRect/>
          </a:stretch>
        </p:blipFill>
        <p:spPr>
          <a:xfrm>
            <a:off x="9241035" y="5648768"/>
            <a:ext cx="1299714" cy="714619"/>
          </a:xfrm>
          <a:prstGeom prst="rect">
            <a:avLst/>
          </a:prstGeom>
        </p:spPr>
      </p:pic>
      <p:pic>
        <p:nvPicPr>
          <p:cNvPr id="2" name="Picture 1"/>
          <p:cNvPicPr>
            <a:picLocks noChangeAspect="1"/>
          </p:cNvPicPr>
          <p:nvPr/>
        </p:nvPicPr>
        <p:blipFill>
          <a:blip r:embed="rId2"/>
          <a:stretch>
            <a:fillRect/>
          </a:stretch>
        </p:blipFill>
        <p:spPr>
          <a:xfrm>
            <a:off x="5448711" y="1403252"/>
            <a:ext cx="1295550" cy="4602824"/>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p:cNvSpPr txBox="1"/>
          <p:nvPr/>
        </p:nvSpPr>
        <p:spPr bwMode="auto">
          <a:xfrm>
            <a:off x="1926095" y="354416"/>
            <a:ext cx="6725246"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lgn="l" rtl="0" eaLnBrk="1" fontAlgn="base" hangingPunct="1">
              <a:spcBef>
                <a:spcPct val="0"/>
              </a:spcBef>
              <a:spcAft>
                <a:spcPct val="0"/>
              </a:spcAft>
              <a:defRPr sz="1845" b="1">
                <a:solidFill>
                  <a:srgbClr val="B6121B"/>
                </a:solidFill>
                <a:latin typeface="+mj-lt"/>
                <a:ea typeface="+mj-ea"/>
                <a:cs typeface="+mj-cs"/>
              </a:defRPr>
            </a:lvl1pPr>
            <a:lvl2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5pPr>
            <a:lvl6pPr marL="4572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6pPr>
            <a:lvl7pPr marL="9144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7pPr>
            <a:lvl8pPr marL="13716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8pPr>
            <a:lvl9pPr marL="18288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9pPr>
          </a:lstStyle>
          <a:p>
            <a:pPr>
              <a:lnSpc>
                <a:spcPct val="100000"/>
              </a:lnSpc>
            </a:pPr>
            <a:r>
              <a:rPr lang="en-US" sz="1850" dirty="0"/>
              <a:t>PRODUCT INTRODUCTION- </a:t>
            </a:r>
            <a:r>
              <a:rPr lang="en-US" altLang="zh-CN" sz="1850" dirty="0"/>
              <a:t>BV</a:t>
            </a:r>
            <a:endParaRPr lang="en-AU" altLang="zh-CN" sz="1850" dirty="0"/>
          </a:p>
          <a:p>
            <a:pPr>
              <a:lnSpc>
                <a:spcPct val="100000"/>
              </a:lnSpc>
            </a:pPr>
            <a:r>
              <a:rPr lang="en-US" altLang="zh-CN" sz="1850" dirty="0"/>
              <a:t>CALIFORNIA MERLOT</a:t>
            </a:r>
            <a:endParaRPr lang="en-US" altLang="zh-CN" sz="1850" dirty="0"/>
          </a:p>
          <a:p>
            <a:pPr>
              <a:lnSpc>
                <a:spcPct val="100000"/>
              </a:lnSpc>
            </a:pPr>
            <a:r>
              <a:rPr lang="zh-CN" altLang="en-AU" sz="1850" dirty="0">
                <a:ea typeface="宋体" panose="02010600030101010101" pitchFamily="2" charset="-122"/>
              </a:rPr>
              <a:t>璞丽酒庄甄选梅洛</a:t>
            </a:r>
            <a:endParaRPr lang="zh-CN" altLang="en-AU" sz="1850" dirty="0">
              <a:ea typeface="宋体" panose="02010600030101010101" pitchFamily="2" charset="-122"/>
            </a:endParaRPr>
          </a:p>
        </p:txBody>
      </p:sp>
      <p:sp>
        <p:nvSpPr>
          <p:cNvPr id="10" name="TextBox 9"/>
          <p:cNvSpPr txBox="1"/>
          <p:nvPr/>
        </p:nvSpPr>
        <p:spPr>
          <a:xfrm>
            <a:off x="2342410" y="1642670"/>
            <a:ext cx="2599182" cy="1309878"/>
          </a:xfrm>
          <a:prstGeom prst="rect">
            <a:avLst/>
          </a:prstGeom>
          <a:noFill/>
          <a:ln>
            <a:noFill/>
          </a:ln>
        </p:spPr>
        <p:txBody>
          <a:bodyPr vert="horz" wrap="square" lIns="27000" tIns="27000" rIns="27000" bIns="27000" numCol="1" rtlCol="0" anchor="t" anchorCtr="0" compatLnSpc="1">
            <a:noAutofit/>
          </a:bodyPr>
          <a:lstStyle/>
          <a:p>
            <a:pPr>
              <a:spcAft>
                <a:spcPts val="225"/>
              </a:spcAft>
            </a:pPr>
            <a:r>
              <a:rPr lang="en-US" altLang="zh-CN" sz="1400" b="1" dirty="0">
                <a:latin typeface="Calibri" panose="020F0502020204030204" pitchFamily="34" charset="0"/>
              </a:rPr>
              <a:t>Region:</a:t>
            </a:r>
            <a:endParaRPr lang="en-US" altLang="zh-CN" sz="1400" b="1" dirty="0">
              <a:latin typeface="Calibri" panose="020F0502020204030204" pitchFamily="34" charset="0"/>
            </a:endParaRPr>
          </a:p>
          <a:p>
            <a:pPr>
              <a:spcAft>
                <a:spcPts val="225"/>
              </a:spcAft>
            </a:pPr>
            <a:r>
              <a:rPr lang="en-US" altLang="zh-CN" sz="1400" dirty="0">
                <a:latin typeface="Calibri" panose="020F0502020204030204" pitchFamily="34" charset="0"/>
              </a:rPr>
              <a:t>California</a:t>
            </a:r>
            <a:endParaRPr lang="en-US" altLang="zh-CN" sz="1400" dirty="0">
              <a:latin typeface="Calibri" panose="020F0502020204030204" pitchFamily="34" charset="0"/>
            </a:endParaRPr>
          </a:p>
          <a:p>
            <a:pPr>
              <a:spcAft>
                <a:spcPts val="225"/>
              </a:spcAft>
            </a:pPr>
            <a:r>
              <a:rPr lang="en-US" altLang="zh-CN" sz="1400" b="1" dirty="0">
                <a:latin typeface="Calibri" panose="020F0502020204030204" pitchFamily="34" charset="0"/>
              </a:rPr>
              <a:t>Variety:</a:t>
            </a:r>
            <a:endParaRPr lang="en-US" altLang="zh-CN" sz="1400" b="1" dirty="0">
              <a:latin typeface="Calibri" panose="020F0502020204030204" pitchFamily="34" charset="0"/>
            </a:endParaRPr>
          </a:p>
          <a:p>
            <a:pPr>
              <a:spcAft>
                <a:spcPts val="225"/>
              </a:spcAft>
            </a:pPr>
            <a:r>
              <a:rPr lang="en-US" altLang="zh-CN" sz="1400" dirty="0">
                <a:latin typeface="Calibri" panose="020F0502020204030204" pitchFamily="34" charset="0"/>
              </a:rPr>
              <a:t>Merlot</a:t>
            </a:r>
            <a:endParaRPr lang="en-US" altLang="zh-CN" sz="1400" dirty="0">
              <a:latin typeface="Calibri" panose="020F0502020204030204" pitchFamily="34" charset="0"/>
            </a:endParaRPr>
          </a:p>
          <a:p>
            <a:pPr>
              <a:spcAft>
                <a:spcPts val="225"/>
              </a:spcAft>
            </a:pPr>
            <a:r>
              <a:rPr lang="en-US" altLang="zh-CN" sz="1400" b="1" dirty="0">
                <a:latin typeface="Calibri" panose="020F0502020204030204" pitchFamily="34" charset="0"/>
              </a:rPr>
              <a:t>Color:</a:t>
            </a:r>
            <a:endParaRPr lang="en-US" altLang="zh-CN" sz="1400" b="1" dirty="0">
              <a:latin typeface="Calibri" panose="020F0502020204030204" pitchFamily="34" charset="0"/>
            </a:endParaRPr>
          </a:p>
          <a:p>
            <a:pPr>
              <a:spcAft>
                <a:spcPts val="225"/>
              </a:spcAft>
            </a:pPr>
            <a:r>
              <a:rPr lang="en-US" altLang="zh-CN" sz="1400" dirty="0">
                <a:latin typeface="Calibri" panose="020F0502020204030204" pitchFamily="34" charset="0"/>
              </a:rPr>
              <a:t>Deep purple red</a:t>
            </a:r>
            <a:endParaRPr lang="en-US" altLang="zh-CN" sz="1400" dirty="0">
              <a:latin typeface="Calibri" panose="020F0502020204030204" pitchFamily="34" charset="0"/>
            </a:endParaRPr>
          </a:p>
          <a:p>
            <a:pPr>
              <a:spcAft>
                <a:spcPts val="225"/>
              </a:spcAft>
            </a:pPr>
            <a:r>
              <a:rPr lang="en-US" altLang="zh-CN" sz="1400" b="1" dirty="0">
                <a:latin typeface="Calibri" panose="020F0502020204030204" pitchFamily="34" charset="0"/>
              </a:rPr>
              <a:t>Nose:</a:t>
            </a:r>
            <a:endParaRPr lang="en-US" altLang="zh-CN" sz="1400" b="1" dirty="0">
              <a:latin typeface="Calibri" panose="020F0502020204030204" pitchFamily="34" charset="0"/>
            </a:endParaRPr>
          </a:p>
          <a:p>
            <a:pPr>
              <a:spcAft>
                <a:spcPts val="225"/>
              </a:spcAft>
            </a:pPr>
            <a:r>
              <a:rPr lang="en-US" altLang="zh-CN" sz="1400" dirty="0">
                <a:latin typeface="Calibri" panose="020F0502020204030204" pitchFamily="34" charset="0"/>
              </a:rPr>
              <a:t>Lovely red fruit aromas, complemented by peppery oak notes, greet the nose.</a:t>
            </a:r>
            <a:endParaRPr lang="en-US" altLang="zh-CN" sz="1400" dirty="0">
              <a:latin typeface="Calibri" panose="020F0502020204030204" pitchFamily="34" charset="0"/>
            </a:endParaRPr>
          </a:p>
          <a:p>
            <a:pPr>
              <a:spcAft>
                <a:spcPts val="225"/>
              </a:spcAft>
            </a:pPr>
            <a:r>
              <a:rPr lang="en-US" altLang="zh-CN" sz="1400" b="1" dirty="0">
                <a:latin typeface="Calibri" panose="020F0502020204030204" pitchFamily="34" charset="0"/>
              </a:rPr>
              <a:t>Palate:</a:t>
            </a:r>
            <a:endParaRPr lang="en-US" altLang="zh-CN" sz="1400" b="1" dirty="0">
              <a:latin typeface="Calibri" panose="020F0502020204030204" pitchFamily="34" charset="0"/>
            </a:endParaRPr>
          </a:p>
          <a:p>
            <a:pPr>
              <a:spcAft>
                <a:spcPts val="225"/>
              </a:spcAft>
            </a:pPr>
            <a:r>
              <a:rPr lang="en-US" altLang="zh-CN" sz="1400" dirty="0">
                <a:latin typeface="Calibri" panose="020F0502020204030204" pitchFamily="34" charset="0"/>
              </a:rPr>
              <a:t>The palate is lively and bright, brimming with ripe plum and juicy black cherry flavors. Hints of coffee and toasty oak spices join chewy tannins through the long, satisfying finish.</a:t>
            </a:r>
            <a:endParaRPr lang="zh-CN" altLang="en-US" sz="1400" dirty="0" err="1">
              <a:latin typeface="Calibri" panose="020F0502020204030204" pitchFamily="34" charset="0"/>
            </a:endParaRPr>
          </a:p>
        </p:txBody>
      </p:sp>
      <p:sp>
        <p:nvSpPr>
          <p:cNvPr id="8" name="TextBox 7"/>
          <p:cNvSpPr txBox="1"/>
          <p:nvPr/>
        </p:nvSpPr>
        <p:spPr>
          <a:xfrm>
            <a:off x="7464115" y="1642670"/>
            <a:ext cx="2599182" cy="1309878"/>
          </a:xfrm>
          <a:prstGeom prst="rect">
            <a:avLst/>
          </a:prstGeom>
          <a:noFill/>
          <a:ln>
            <a:noFill/>
          </a:ln>
        </p:spPr>
        <p:txBody>
          <a:bodyPr vert="horz" wrap="square" lIns="27000" tIns="27000" rIns="27000" bIns="27000" numCol="1" rtlCol="0" anchor="t" anchorCtr="0" compatLnSpc="1">
            <a:noAutofit/>
          </a:bodyPr>
          <a:lstStyle/>
          <a:p>
            <a:pPr>
              <a:lnSpc>
                <a:spcPct val="120000"/>
              </a:lnSpc>
              <a:spcAft>
                <a:spcPts val="225"/>
              </a:spcAft>
            </a:pPr>
            <a:r>
              <a:rPr lang="zh-CN" altLang="en-US" sz="1200" b="1" dirty="0">
                <a:latin typeface="Calibri" panose="020F0502020204030204" pitchFamily="34" charset="0"/>
              </a:rPr>
              <a:t>产区</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25"/>
              </a:spcAft>
            </a:pPr>
            <a:r>
              <a:rPr lang="zh-CN" altLang="en-US" sz="1200" dirty="0">
                <a:latin typeface="Calibri" panose="020F0502020204030204" pitchFamily="34" charset="0"/>
              </a:rPr>
              <a:t>加利福尼亚产区</a:t>
            </a:r>
            <a:endParaRPr lang="en-US" altLang="zh-CN" sz="1200" dirty="0">
              <a:latin typeface="Calibri" panose="020F0502020204030204" pitchFamily="34" charset="0"/>
            </a:endParaRPr>
          </a:p>
          <a:p>
            <a:pPr>
              <a:lnSpc>
                <a:spcPct val="120000"/>
              </a:lnSpc>
              <a:spcAft>
                <a:spcPts val="225"/>
              </a:spcAft>
            </a:pPr>
            <a:r>
              <a:rPr lang="zh-CN" altLang="en-US" sz="1200" b="1" dirty="0">
                <a:latin typeface="Calibri" panose="020F0502020204030204" pitchFamily="34" charset="0"/>
              </a:rPr>
              <a:t>品种</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25"/>
              </a:spcAft>
            </a:pPr>
            <a:r>
              <a:rPr lang="zh-CN" altLang="en-US" sz="1200" dirty="0">
                <a:latin typeface="Calibri" panose="020F0502020204030204" pitchFamily="34" charset="0"/>
              </a:rPr>
              <a:t>梅洛</a:t>
            </a:r>
            <a:endParaRPr lang="en-US" altLang="zh-CN" sz="1200" dirty="0">
              <a:latin typeface="Calibri" panose="020F0502020204030204" pitchFamily="34" charset="0"/>
            </a:endParaRPr>
          </a:p>
          <a:p>
            <a:pPr>
              <a:lnSpc>
                <a:spcPct val="120000"/>
              </a:lnSpc>
              <a:spcAft>
                <a:spcPts val="225"/>
              </a:spcAft>
            </a:pPr>
            <a:r>
              <a:rPr lang="zh-CN" altLang="en-US" sz="1200" b="1" dirty="0">
                <a:latin typeface="Calibri" panose="020F0502020204030204" pitchFamily="34" charset="0"/>
              </a:rPr>
              <a:t>颜色</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25"/>
              </a:spcAft>
            </a:pPr>
            <a:r>
              <a:rPr lang="zh-CN" altLang="en-US" sz="1200" dirty="0">
                <a:latin typeface="Calibri" panose="020F0502020204030204" pitchFamily="34" charset="0"/>
              </a:rPr>
              <a:t>深紫红色</a:t>
            </a:r>
            <a:r>
              <a:rPr lang="en-US" altLang="zh-CN" sz="1200" dirty="0">
                <a:latin typeface="Calibri" panose="020F0502020204030204" pitchFamily="34" charset="0"/>
              </a:rPr>
              <a:t>	</a:t>
            </a:r>
            <a:endParaRPr lang="en-US" altLang="zh-CN" sz="1200" dirty="0">
              <a:latin typeface="Calibri" panose="020F0502020204030204" pitchFamily="34" charset="0"/>
            </a:endParaRPr>
          </a:p>
          <a:p>
            <a:pPr>
              <a:lnSpc>
                <a:spcPct val="120000"/>
              </a:lnSpc>
              <a:spcAft>
                <a:spcPts val="225"/>
              </a:spcAft>
            </a:pPr>
            <a:r>
              <a:rPr lang="zh-CN" altLang="en-US" sz="1200" b="1" dirty="0">
                <a:latin typeface="Calibri" panose="020F0502020204030204" pitchFamily="34" charset="0"/>
              </a:rPr>
              <a:t>香气</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25"/>
              </a:spcAft>
            </a:pPr>
            <a:r>
              <a:rPr lang="zh-CN" altLang="en-US" sz="1200" dirty="0"/>
              <a:t>红色水果香气，还有橡木带来的胡椒香味</a:t>
            </a:r>
            <a:endParaRPr lang="en-US" altLang="zh-CN" sz="1200" dirty="0"/>
          </a:p>
          <a:p>
            <a:pPr>
              <a:lnSpc>
                <a:spcPct val="120000"/>
              </a:lnSpc>
              <a:spcAft>
                <a:spcPts val="225"/>
              </a:spcAft>
            </a:pPr>
            <a:r>
              <a:rPr lang="zh-CN" altLang="en-US" sz="1200" b="1" dirty="0">
                <a:latin typeface="Calibri" panose="020F0502020204030204" pitchFamily="34" charset="0"/>
              </a:rPr>
              <a:t>口感</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25"/>
              </a:spcAft>
            </a:pPr>
            <a:r>
              <a:rPr lang="zh-CN" altLang="en-US" sz="1200" dirty="0">
                <a:latin typeface="Calibri" panose="020F0502020204030204" pitchFamily="34" charset="0"/>
              </a:rPr>
              <a:t>口感多汁，有成熟的李子和黑樱桃香味。咖啡和烤橡木香料的味道与单宁结合在一起，回味持久，令人满意。</a:t>
            </a:r>
            <a:endParaRPr lang="zh-CN" altLang="en-US" sz="1200" dirty="0">
              <a:latin typeface="Calibri" panose="020F0502020204030204" pitchFamily="34" charset="0"/>
            </a:endParaRPr>
          </a:p>
          <a:p>
            <a:pPr>
              <a:lnSpc>
                <a:spcPct val="120000"/>
              </a:lnSpc>
              <a:spcAft>
                <a:spcPts val="225"/>
              </a:spcAft>
            </a:pPr>
            <a:endParaRPr lang="zh-CN" altLang="en-US" sz="1200" dirty="0">
              <a:latin typeface="Calibri" panose="020F0502020204030204" pitchFamily="34" charset="0"/>
            </a:endParaRPr>
          </a:p>
        </p:txBody>
      </p:sp>
      <p:pic>
        <p:nvPicPr>
          <p:cNvPr id="9" name="Picture 8"/>
          <p:cNvPicPr>
            <a:picLocks noChangeAspect="1"/>
          </p:cNvPicPr>
          <p:nvPr/>
        </p:nvPicPr>
        <p:blipFill>
          <a:blip r:embed="rId1"/>
          <a:stretch>
            <a:fillRect/>
          </a:stretch>
        </p:blipFill>
        <p:spPr>
          <a:xfrm>
            <a:off x="8651341" y="5232562"/>
            <a:ext cx="1056018" cy="580628"/>
          </a:xfrm>
          <a:prstGeom prst="rect">
            <a:avLst/>
          </a:prstGeom>
        </p:spPr>
      </p:pic>
      <p:pic>
        <p:nvPicPr>
          <p:cNvPr id="3" name="Picture 2"/>
          <p:cNvPicPr>
            <a:picLocks noChangeAspect="1"/>
          </p:cNvPicPr>
          <p:nvPr/>
        </p:nvPicPr>
        <p:blipFill>
          <a:blip r:embed="rId2"/>
          <a:stretch>
            <a:fillRect/>
          </a:stretch>
        </p:blipFill>
        <p:spPr>
          <a:xfrm>
            <a:off x="5625085" y="1824228"/>
            <a:ext cx="922145" cy="3564446"/>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p:cNvSpPr txBox="1"/>
          <p:nvPr/>
        </p:nvSpPr>
        <p:spPr bwMode="auto">
          <a:xfrm>
            <a:off x="2030690" y="430229"/>
            <a:ext cx="82772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lgn="l" rtl="0" eaLnBrk="1" fontAlgn="base" hangingPunct="1">
              <a:spcBef>
                <a:spcPct val="0"/>
              </a:spcBef>
              <a:spcAft>
                <a:spcPct val="0"/>
              </a:spcAft>
              <a:defRPr sz="1845" b="1">
                <a:solidFill>
                  <a:srgbClr val="B6121B"/>
                </a:solidFill>
                <a:latin typeface="+mj-lt"/>
                <a:ea typeface="+mj-ea"/>
                <a:cs typeface="+mj-cs"/>
              </a:defRPr>
            </a:lvl1pPr>
            <a:lvl2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5pPr>
            <a:lvl6pPr marL="4572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6pPr>
            <a:lvl7pPr marL="9144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7pPr>
            <a:lvl8pPr marL="13716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8pPr>
            <a:lvl9pPr marL="18288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9pPr>
          </a:lstStyle>
          <a:p>
            <a:pPr>
              <a:lnSpc>
                <a:spcPct val="100000"/>
              </a:lnSpc>
            </a:pPr>
            <a:r>
              <a:rPr lang="en-US" dirty="0"/>
              <a:t>PRODUCT INTRODUCTION- </a:t>
            </a:r>
            <a:r>
              <a:rPr lang="en-US" altLang="zh-CN" dirty="0"/>
              <a:t>BV</a:t>
            </a:r>
            <a:endParaRPr lang="en-AU" altLang="zh-CN" dirty="0"/>
          </a:p>
          <a:p>
            <a:pPr>
              <a:lnSpc>
                <a:spcPct val="100000"/>
              </a:lnSpc>
            </a:pPr>
            <a:r>
              <a:rPr lang="en-US" altLang="zh-CN" dirty="0"/>
              <a:t>NAPA VALLEY CABERNET SAUVIGNON</a:t>
            </a:r>
            <a:endParaRPr lang="en-US" altLang="zh-CN" dirty="0"/>
          </a:p>
          <a:p>
            <a:pPr>
              <a:lnSpc>
                <a:spcPct val="100000"/>
              </a:lnSpc>
            </a:pPr>
            <a:r>
              <a:rPr lang="zh-CN" altLang="en-AU" dirty="0">
                <a:ea typeface="宋体" panose="02010600030101010101" pitchFamily="2" charset="-122"/>
              </a:rPr>
              <a:t>璞丽酒庄纳帕谷赤霞珠</a:t>
            </a:r>
            <a:endParaRPr lang="zh-CN" altLang="en-AU" dirty="0">
              <a:ea typeface="宋体" panose="02010600030101010101" pitchFamily="2" charset="-122"/>
            </a:endParaRPr>
          </a:p>
        </p:txBody>
      </p:sp>
      <p:sp>
        <p:nvSpPr>
          <p:cNvPr id="10" name="TextBox 9"/>
          <p:cNvSpPr txBox="1"/>
          <p:nvPr/>
        </p:nvSpPr>
        <p:spPr>
          <a:xfrm>
            <a:off x="2030690" y="1529494"/>
            <a:ext cx="3198993" cy="1612158"/>
          </a:xfrm>
          <a:prstGeom prst="rect">
            <a:avLst/>
          </a:prstGeom>
          <a:noFill/>
          <a:ln>
            <a:noFill/>
          </a:ln>
        </p:spPr>
        <p:txBody>
          <a:bodyPr vert="horz" wrap="square" lIns="33231" tIns="33231" rIns="33231" bIns="33231" numCol="1" rtlCol="0" anchor="t" anchorCtr="0" compatLnSpc="1">
            <a:noAutofit/>
          </a:bodyPr>
          <a:lstStyle/>
          <a:p>
            <a:pPr>
              <a:spcAft>
                <a:spcPts val="275"/>
              </a:spcAft>
            </a:pPr>
            <a:r>
              <a:rPr lang="en-US" altLang="zh-CN" sz="1400" b="1" dirty="0">
                <a:latin typeface="Calibri" panose="020F0502020204030204" pitchFamily="34" charset="0"/>
              </a:rPr>
              <a:t>Region:</a:t>
            </a:r>
            <a:endParaRPr lang="en-US" altLang="zh-CN" sz="1400" b="1" dirty="0">
              <a:latin typeface="Calibri" panose="020F0502020204030204" pitchFamily="34" charset="0"/>
            </a:endParaRPr>
          </a:p>
          <a:p>
            <a:pPr>
              <a:spcAft>
                <a:spcPts val="275"/>
              </a:spcAft>
            </a:pPr>
            <a:r>
              <a:rPr lang="en-US" altLang="zh-CN" sz="1400" dirty="0">
                <a:latin typeface="Calibri" panose="020F0502020204030204" pitchFamily="34" charset="0"/>
              </a:rPr>
              <a:t>Napa Valley </a:t>
            </a:r>
            <a:endParaRPr lang="en-US" altLang="zh-CN" sz="1400" dirty="0">
              <a:latin typeface="Calibri" panose="020F0502020204030204" pitchFamily="34" charset="0"/>
            </a:endParaRPr>
          </a:p>
          <a:p>
            <a:pPr>
              <a:spcAft>
                <a:spcPts val="275"/>
              </a:spcAft>
            </a:pPr>
            <a:r>
              <a:rPr lang="en-US" altLang="zh-CN" sz="1400" b="1" dirty="0">
                <a:latin typeface="Calibri" panose="020F0502020204030204" pitchFamily="34" charset="0"/>
              </a:rPr>
              <a:t>Variety:</a:t>
            </a:r>
            <a:endParaRPr lang="en-US" altLang="zh-CN" sz="1400" b="1" dirty="0">
              <a:latin typeface="Calibri" panose="020F0502020204030204" pitchFamily="34" charset="0"/>
            </a:endParaRPr>
          </a:p>
          <a:p>
            <a:pPr>
              <a:spcAft>
                <a:spcPts val="275"/>
              </a:spcAft>
            </a:pPr>
            <a:r>
              <a:rPr lang="en-US" altLang="zh-CN" sz="1400" dirty="0">
                <a:latin typeface="Calibri" panose="020F0502020204030204" pitchFamily="34" charset="0"/>
              </a:rPr>
              <a:t>Cabernet Sauvignon</a:t>
            </a:r>
            <a:endParaRPr lang="en-US" altLang="zh-CN" sz="1400" dirty="0">
              <a:latin typeface="Calibri" panose="020F0502020204030204" pitchFamily="34" charset="0"/>
            </a:endParaRPr>
          </a:p>
          <a:p>
            <a:pPr>
              <a:spcAft>
                <a:spcPts val="275"/>
              </a:spcAft>
            </a:pPr>
            <a:r>
              <a:rPr lang="en-US" altLang="zh-CN" sz="1400" b="1" dirty="0">
                <a:latin typeface="Calibri" panose="020F0502020204030204" pitchFamily="34" charset="0"/>
              </a:rPr>
              <a:t>Color:</a:t>
            </a:r>
            <a:endParaRPr lang="en-US" altLang="zh-CN" sz="1400" b="1" dirty="0">
              <a:latin typeface="Calibri" panose="020F0502020204030204" pitchFamily="34" charset="0"/>
            </a:endParaRPr>
          </a:p>
          <a:p>
            <a:pPr>
              <a:spcAft>
                <a:spcPts val="275"/>
              </a:spcAft>
            </a:pPr>
            <a:r>
              <a:rPr lang="en-US" altLang="zh-CN" sz="1400" dirty="0">
                <a:latin typeface="Calibri" panose="020F0502020204030204" pitchFamily="34" charset="0"/>
              </a:rPr>
              <a:t>Deep red</a:t>
            </a:r>
            <a:endParaRPr lang="en-US" altLang="zh-CN" sz="1400" dirty="0">
              <a:latin typeface="Calibri" panose="020F0502020204030204" pitchFamily="34" charset="0"/>
            </a:endParaRPr>
          </a:p>
          <a:p>
            <a:pPr>
              <a:spcAft>
                <a:spcPts val="275"/>
              </a:spcAft>
            </a:pPr>
            <a:r>
              <a:rPr lang="en-US" altLang="zh-CN" sz="1400" b="1" dirty="0">
                <a:latin typeface="Calibri" panose="020F0502020204030204" pitchFamily="34" charset="0"/>
              </a:rPr>
              <a:t>Nose:</a:t>
            </a:r>
            <a:endParaRPr lang="en-US" altLang="zh-CN" sz="1400" b="1" dirty="0">
              <a:latin typeface="Calibri" panose="020F0502020204030204" pitchFamily="34" charset="0"/>
            </a:endParaRPr>
          </a:p>
          <a:p>
            <a:pPr>
              <a:spcAft>
                <a:spcPts val="275"/>
              </a:spcAft>
            </a:pPr>
            <a:r>
              <a:rPr lang="en-US" altLang="zh-CN" sz="1400" dirty="0">
                <a:latin typeface="Calibri" panose="020F0502020204030204" pitchFamily="34" charset="0"/>
              </a:rPr>
              <a:t>Opulent layers of blackberry, black cherry and juicy plum character unfold with complex nuances of violet and mocha. </a:t>
            </a:r>
            <a:endParaRPr lang="en-US" altLang="zh-CN" sz="1400" dirty="0">
              <a:latin typeface="Calibri" panose="020F0502020204030204" pitchFamily="34" charset="0"/>
            </a:endParaRPr>
          </a:p>
          <a:p>
            <a:pPr>
              <a:spcAft>
                <a:spcPts val="275"/>
              </a:spcAft>
            </a:pPr>
            <a:r>
              <a:rPr lang="en-US" altLang="zh-CN" sz="1400" b="1" dirty="0">
                <a:latin typeface="Calibri" panose="020F0502020204030204" pitchFamily="34" charset="0"/>
              </a:rPr>
              <a:t>Palate:</a:t>
            </a:r>
            <a:endParaRPr lang="en-US" altLang="zh-CN" sz="1400" b="1" dirty="0">
              <a:latin typeface="Calibri" panose="020F0502020204030204" pitchFamily="34" charset="0"/>
            </a:endParaRPr>
          </a:p>
          <a:p>
            <a:pPr>
              <a:spcAft>
                <a:spcPts val="275"/>
              </a:spcAft>
            </a:pPr>
            <a:r>
              <a:rPr lang="en-US" altLang="zh-CN" sz="1400" dirty="0">
                <a:latin typeface="Calibri" panose="020F0502020204030204" pitchFamily="34" charset="0"/>
              </a:rPr>
              <a:t>Ample, mature tannins provide firm structure and rich texture for the </a:t>
            </a:r>
            <a:r>
              <a:rPr lang="en-US" altLang="zh-CN" sz="1400" dirty="0" err="1">
                <a:latin typeface="Calibri" panose="020F0502020204030204" pitchFamily="34" charset="0"/>
              </a:rPr>
              <a:t>mouthfilling</a:t>
            </a:r>
            <a:r>
              <a:rPr lang="en-US" altLang="zh-CN" sz="1400" dirty="0">
                <a:latin typeface="Calibri" panose="020F0502020204030204" pitchFamily="34" charset="0"/>
              </a:rPr>
              <a:t> flavors. Nicely integrated hints of allspice, cinnamon, and caramel from toasted oak barrels lace the aromas and lingering finish.</a:t>
            </a:r>
            <a:endParaRPr lang="zh-CN" altLang="en-US" sz="1400" dirty="0" err="1">
              <a:latin typeface="Calibri" panose="020F0502020204030204" pitchFamily="34" charset="0"/>
            </a:endParaRPr>
          </a:p>
        </p:txBody>
      </p:sp>
      <p:sp>
        <p:nvSpPr>
          <p:cNvPr id="8" name="TextBox 7"/>
          <p:cNvSpPr txBox="1"/>
          <p:nvPr/>
        </p:nvSpPr>
        <p:spPr>
          <a:xfrm>
            <a:off x="7203469" y="1529494"/>
            <a:ext cx="3198993" cy="1612158"/>
          </a:xfrm>
          <a:prstGeom prst="rect">
            <a:avLst/>
          </a:prstGeom>
          <a:noFill/>
          <a:ln>
            <a:noFill/>
          </a:ln>
        </p:spPr>
        <p:txBody>
          <a:bodyPr vert="horz" wrap="square" lIns="33231" tIns="33231" rIns="33231" bIns="33231" numCol="1" rtlCol="0" anchor="t" anchorCtr="0" compatLnSpc="1">
            <a:noAutofit/>
          </a:bodyPr>
          <a:lstStyle/>
          <a:p>
            <a:pPr>
              <a:lnSpc>
                <a:spcPct val="120000"/>
              </a:lnSpc>
              <a:spcAft>
                <a:spcPts val="275"/>
              </a:spcAft>
            </a:pPr>
            <a:r>
              <a:rPr lang="zh-CN" altLang="en-US" sz="1200" b="1" dirty="0">
                <a:latin typeface="Calibri" panose="020F0502020204030204" pitchFamily="34" charset="0"/>
              </a:rPr>
              <a:t>产区</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75"/>
              </a:spcAft>
            </a:pPr>
            <a:r>
              <a:rPr lang="zh-CN" altLang="en-US" sz="1200" dirty="0">
                <a:latin typeface="Calibri" panose="020F0502020204030204" pitchFamily="34" charset="0"/>
              </a:rPr>
              <a:t>纳帕谷产区</a:t>
            </a:r>
            <a:endParaRPr lang="en-US" altLang="zh-CN" sz="1200" dirty="0">
              <a:latin typeface="Calibri" panose="020F0502020204030204" pitchFamily="34" charset="0"/>
            </a:endParaRPr>
          </a:p>
          <a:p>
            <a:pPr>
              <a:lnSpc>
                <a:spcPct val="120000"/>
              </a:lnSpc>
              <a:spcAft>
                <a:spcPts val="275"/>
              </a:spcAft>
            </a:pPr>
            <a:r>
              <a:rPr lang="zh-CN" altLang="en-US" sz="1200" b="1" dirty="0">
                <a:latin typeface="Calibri" panose="020F0502020204030204" pitchFamily="34" charset="0"/>
              </a:rPr>
              <a:t>品种</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75"/>
              </a:spcAft>
            </a:pPr>
            <a:r>
              <a:rPr lang="zh-CN" altLang="en-US" sz="1200" dirty="0">
                <a:latin typeface="Calibri" panose="020F0502020204030204" pitchFamily="34" charset="0"/>
              </a:rPr>
              <a:t>赤霞珠</a:t>
            </a:r>
            <a:endParaRPr lang="en-US" altLang="zh-CN" sz="1200" dirty="0">
              <a:latin typeface="Calibri" panose="020F0502020204030204" pitchFamily="34" charset="0"/>
            </a:endParaRPr>
          </a:p>
          <a:p>
            <a:pPr>
              <a:lnSpc>
                <a:spcPct val="120000"/>
              </a:lnSpc>
              <a:spcAft>
                <a:spcPts val="275"/>
              </a:spcAft>
            </a:pPr>
            <a:r>
              <a:rPr lang="zh-CN" altLang="en-US" sz="1200" b="1" dirty="0">
                <a:latin typeface="Calibri" panose="020F0502020204030204" pitchFamily="34" charset="0"/>
              </a:rPr>
              <a:t>颜色</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75"/>
              </a:spcAft>
            </a:pPr>
            <a:r>
              <a:rPr lang="zh-CN" altLang="en-US" sz="1200" dirty="0">
                <a:latin typeface="Calibri" panose="020F0502020204030204" pitchFamily="34" charset="0"/>
              </a:rPr>
              <a:t>深红色</a:t>
            </a:r>
            <a:r>
              <a:rPr lang="en-US" altLang="zh-CN" sz="1200" dirty="0">
                <a:latin typeface="Calibri" panose="020F0502020204030204" pitchFamily="34" charset="0"/>
              </a:rPr>
              <a:t>	</a:t>
            </a:r>
            <a:endParaRPr lang="en-US" altLang="zh-CN" sz="1200" dirty="0">
              <a:latin typeface="Calibri" panose="020F0502020204030204" pitchFamily="34" charset="0"/>
            </a:endParaRPr>
          </a:p>
          <a:p>
            <a:pPr>
              <a:lnSpc>
                <a:spcPct val="120000"/>
              </a:lnSpc>
              <a:spcAft>
                <a:spcPts val="275"/>
              </a:spcAft>
            </a:pPr>
            <a:r>
              <a:rPr lang="zh-CN" altLang="en-US" sz="1200" b="1" dirty="0">
                <a:latin typeface="Calibri" panose="020F0502020204030204" pitchFamily="34" charset="0"/>
              </a:rPr>
              <a:t>香气</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75"/>
              </a:spcAft>
            </a:pPr>
            <a:r>
              <a:rPr lang="zh-CN" altLang="en-US" sz="1200" dirty="0"/>
              <a:t>黑莓、黑樱桃和多汁李子的丰富香气带着一丝紫罗兰的花香。</a:t>
            </a:r>
            <a:endParaRPr lang="en-US" altLang="zh-CN" sz="1200" dirty="0"/>
          </a:p>
          <a:p>
            <a:pPr>
              <a:lnSpc>
                <a:spcPct val="120000"/>
              </a:lnSpc>
              <a:spcAft>
                <a:spcPts val="275"/>
              </a:spcAft>
            </a:pPr>
            <a:r>
              <a:rPr lang="zh-CN" altLang="en-US" sz="1200" b="1" dirty="0">
                <a:latin typeface="Calibri" panose="020F0502020204030204" pitchFamily="34" charset="0"/>
              </a:rPr>
              <a:t>口感</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75"/>
              </a:spcAft>
            </a:pPr>
            <a:r>
              <a:rPr lang="zh-CN" altLang="en-US" sz="1200" dirty="0">
                <a:latin typeface="Calibri" panose="020F0502020204030204" pitchFamily="34" charset="0"/>
              </a:rPr>
              <a:t>丰富而成熟的单宁为本款酒的口感提供了坚实基础。由橡木桶陈酿带来的各种香料、肉桂和焦糖的香味巧妙融合，回味持久。</a:t>
            </a:r>
            <a:endParaRPr lang="zh-CN" altLang="en-US" sz="1200" dirty="0">
              <a:latin typeface="Calibri" panose="020F0502020204030204" pitchFamily="34" charset="0"/>
            </a:endParaRPr>
          </a:p>
          <a:p>
            <a:pPr>
              <a:lnSpc>
                <a:spcPct val="120000"/>
              </a:lnSpc>
              <a:spcAft>
                <a:spcPts val="275"/>
              </a:spcAft>
            </a:pPr>
            <a:endParaRPr lang="zh-CN" altLang="en-US" sz="1200" dirty="0">
              <a:latin typeface="Calibri" panose="020F0502020204030204" pitchFamily="34" charset="0"/>
            </a:endParaRPr>
          </a:p>
        </p:txBody>
      </p:sp>
      <p:pic>
        <p:nvPicPr>
          <p:cNvPr id="9" name="Picture 8"/>
          <p:cNvPicPr>
            <a:picLocks noChangeAspect="1"/>
          </p:cNvPicPr>
          <p:nvPr/>
        </p:nvPicPr>
        <p:blipFill>
          <a:blip r:embed="rId1"/>
          <a:stretch>
            <a:fillRect/>
          </a:stretch>
        </p:blipFill>
        <p:spPr>
          <a:xfrm>
            <a:off x="9241035" y="5648768"/>
            <a:ext cx="1299714" cy="714619"/>
          </a:xfrm>
          <a:prstGeom prst="rect">
            <a:avLst/>
          </a:prstGeom>
        </p:spPr>
      </p:pic>
      <p:pic>
        <p:nvPicPr>
          <p:cNvPr id="3" name="Picture 2"/>
          <p:cNvPicPr>
            <a:picLocks noChangeAspect="1"/>
          </p:cNvPicPr>
          <p:nvPr/>
        </p:nvPicPr>
        <p:blipFill>
          <a:blip r:embed="rId2"/>
          <a:stretch>
            <a:fillRect/>
          </a:stretch>
        </p:blipFill>
        <p:spPr>
          <a:xfrm>
            <a:off x="5442381" y="1529494"/>
            <a:ext cx="1300182" cy="432706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p:cNvSpPr txBox="1"/>
          <p:nvPr/>
        </p:nvSpPr>
        <p:spPr bwMode="auto">
          <a:xfrm>
            <a:off x="1946031" y="412473"/>
            <a:ext cx="82772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lgn="l" rtl="0" eaLnBrk="1" fontAlgn="base" hangingPunct="1">
              <a:spcBef>
                <a:spcPct val="0"/>
              </a:spcBef>
              <a:spcAft>
                <a:spcPct val="0"/>
              </a:spcAft>
              <a:defRPr sz="1845" b="1">
                <a:solidFill>
                  <a:srgbClr val="B6121B"/>
                </a:solidFill>
                <a:latin typeface="+mj-lt"/>
                <a:ea typeface="+mj-ea"/>
                <a:cs typeface="+mj-cs"/>
              </a:defRPr>
            </a:lvl1pPr>
            <a:lvl2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400" b="1">
                <a:solidFill>
                  <a:srgbClr val="B6121B"/>
                </a:solidFill>
                <a:latin typeface="Arial" panose="020B0604020202020204" pitchFamily="34" charset="0"/>
                <a:cs typeface="Arial" panose="020B0604020202020204" pitchFamily="34" charset="0"/>
              </a:defRPr>
            </a:lvl5pPr>
            <a:lvl6pPr marL="4572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6pPr>
            <a:lvl7pPr marL="9144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7pPr>
            <a:lvl8pPr marL="13716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8pPr>
            <a:lvl9pPr marL="1828800" algn="l" rtl="0" eaLnBrk="1" fontAlgn="base" hangingPunct="1">
              <a:lnSpc>
                <a:spcPts val="2600"/>
              </a:lnSpc>
              <a:spcBef>
                <a:spcPct val="0"/>
              </a:spcBef>
              <a:spcAft>
                <a:spcPct val="0"/>
              </a:spcAft>
              <a:defRPr sz="2400" b="1">
                <a:solidFill>
                  <a:srgbClr val="B6121B"/>
                </a:solidFill>
                <a:latin typeface="Arial" panose="020B0604020202020204" pitchFamily="34" charset="0"/>
                <a:cs typeface="Arial" panose="020B0604020202020204" pitchFamily="34" charset="0"/>
              </a:defRPr>
            </a:lvl9pPr>
          </a:lstStyle>
          <a:p>
            <a:pPr>
              <a:lnSpc>
                <a:spcPct val="100000"/>
              </a:lnSpc>
            </a:pPr>
            <a:r>
              <a:rPr lang="en-US" dirty="0"/>
              <a:t>PRODUCT INTRODUCTION- </a:t>
            </a:r>
            <a:r>
              <a:rPr lang="en-US" altLang="zh-CN" dirty="0"/>
              <a:t>BV</a:t>
            </a:r>
            <a:endParaRPr lang="en-AU" altLang="zh-CN" dirty="0"/>
          </a:p>
          <a:p>
            <a:pPr>
              <a:lnSpc>
                <a:spcPct val="100000"/>
              </a:lnSpc>
            </a:pPr>
            <a:r>
              <a:rPr lang="en-US" altLang="zh-CN" dirty="0"/>
              <a:t>RESERVE TAPESTRY</a:t>
            </a:r>
            <a:endParaRPr lang="en-US" altLang="zh-CN" dirty="0"/>
          </a:p>
          <a:p>
            <a:pPr>
              <a:lnSpc>
                <a:spcPct val="100000"/>
              </a:lnSpc>
            </a:pPr>
            <a:r>
              <a:rPr lang="zh-CN" altLang="en-AU" dirty="0">
                <a:ea typeface="宋体" panose="02010600030101010101" pitchFamily="2" charset="-122"/>
              </a:rPr>
              <a:t>璞丽酒庄织锦珍藏混酿</a:t>
            </a:r>
            <a:endParaRPr lang="zh-CN" altLang="en-AU" dirty="0">
              <a:ea typeface="宋体" panose="02010600030101010101" pitchFamily="2" charset="-122"/>
            </a:endParaRPr>
          </a:p>
        </p:txBody>
      </p:sp>
      <p:sp>
        <p:nvSpPr>
          <p:cNvPr id="10" name="TextBox 9"/>
          <p:cNvSpPr txBox="1"/>
          <p:nvPr/>
        </p:nvSpPr>
        <p:spPr>
          <a:xfrm>
            <a:off x="2025930" y="1596125"/>
            <a:ext cx="3198993" cy="1612158"/>
          </a:xfrm>
          <a:prstGeom prst="rect">
            <a:avLst/>
          </a:prstGeom>
          <a:noFill/>
          <a:ln>
            <a:noFill/>
          </a:ln>
        </p:spPr>
        <p:txBody>
          <a:bodyPr vert="horz" wrap="square" lIns="33231" tIns="33231" rIns="33231" bIns="33231" numCol="1" rtlCol="0" anchor="t" anchorCtr="0" compatLnSpc="1">
            <a:noAutofit/>
          </a:bodyPr>
          <a:lstStyle/>
          <a:p>
            <a:pPr>
              <a:spcAft>
                <a:spcPts val="275"/>
              </a:spcAft>
            </a:pPr>
            <a:r>
              <a:rPr lang="en-US" altLang="zh-CN" sz="1400" b="1" dirty="0">
                <a:latin typeface="Calibri" panose="020F0502020204030204" pitchFamily="34" charset="0"/>
              </a:rPr>
              <a:t>Region:</a:t>
            </a:r>
            <a:endParaRPr lang="en-US" altLang="zh-CN" sz="1400" b="1" dirty="0">
              <a:latin typeface="Calibri" panose="020F0502020204030204" pitchFamily="34" charset="0"/>
            </a:endParaRPr>
          </a:p>
          <a:p>
            <a:pPr>
              <a:spcAft>
                <a:spcPts val="275"/>
              </a:spcAft>
            </a:pPr>
            <a:r>
              <a:rPr lang="en-US" altLang="zh-CN" sz="1400" dirty="0">
                <a:latin typeface="Calibri" panose="020F0502020204030204" pitchFamily="34" charset="0"/>
              </a:rPr>
              <a:t>Napa Valley </a:t>
            </a:r>
            <a:endParaRPr lang="en-US" altLang="zh-CN" sz="1400" dirty="0">
              <a:latin typeface="Calibri" panose="020F0502020204030204" pitchFamily="34" charset="0"/>
            </a:endParaRPr>
          </a:p>
          <a:p>
            <a:pPr>
              <a:spcAft>
                <a:spcPts val="275"/>
              </a:spcAft>
            </a:pPr>
            <a:r>
              <a:rPr lang="en-US" altLang="zh-CN" sz="1400" b="1" dirty="0">
                <a:latin typeface="Calibri" panose="020F0502020204030204" pitchFamily="34" charset="0"/>
              </a:rPr>
              <a:t>Variety:</a:t>
            </a:r>
            <a:endParaRPr lang="en-US" altLang="zh-CN" sz="1400" b="1" dirty="0">
              <a:latin typeface="Calibri" panose="020F0502020204030204" pitchFamily="34" charset="0"/>
            </a:endParaRPr>
          </a:p>
          <a:p>
            <a:pPr>
              <a:spcAft>
                <a:spcPts val="275"/>
              </a:spcAft>
            </a:pPr>
            <a:r>
              <a:rPr lang="en-US" altLang="zh-CN" sz="1400" dirty="0">
                <a:latin typeface="Calibri" panose="020F0502020204030204" pitchFamily="34" charset="0"/>
              </a:rPr>
              <a:t>Cabernet Sauvignon, Merlot, others</a:t>
            </a:r>
            <a:endParaRPr lang="en-US" altLang="zh-CN" sz="1400" dirty="0">
              <a:latin typeface="Calibri" panose="020F0502020204030204" pitchFamily="34" charset="0"/>
            </a:endParaRPr>
          </a:p>
          <a:p>
            <a:pPr>
              <a:spcAft>
                <a:spcPts val="275"/>
              </a:spcAft>
            </a:pPr>
            <a:r>
              <a:rPr lang="en-US" altLang="zh-CN" sz="1400" b="1" dirty="0">
                <a:latin typeface="Calibri" panose="020F0502020204030204" pitchFamily="34" charset="0"/>
              </a:rPr>
              <a:t>Color:</a:t>
            </a:r>
            <a:endParaRPr lang="en-US" altLang="zh-CN" sz="1400" b="1" dirty="0">
              <a:latin typeface="Calibri" panose="020F0502020204030204" pitchFamily="34" charset="0"/>
            </a:endParaRPr>
          </a:p>
          <a:p>
            <a:pPr>
              <a:spcAft>
                <a:spcPts val="275"/>
              </a:spcAft>
            </a:pPr>
            <a:r>
              <a:rPr lang="en-US" altLang="zh-CN" sz="1400" dirty="0">
                <a:latin typeface="Calibri" panose="020F0502020204030204" pitchFamily="34" charset="0"/>
              </a:rPr>
              <a:t>Deep purple red</a:t>
            </a:r>
            <a:endParaRPr lang="en-US" altLang="zh-CN" sz="1400" dirty="0">
              <a:latin typeface="Calibri" panose="020F0502020204030204" pitchFamily="34" charset="0"/>
            </a:endParaRPr>
          </a:p>
          <a:p>
            <a:pPr>
              <a:spcAft>
                <a:spcPts val="275"/>
              </a:spcAft>
            </a:pPr>
            <a:r>
              <a:rPr lang="en-US" altLang="zh-CN" sz="1400" b="1" dirty="0">
                <a:latin typeface="Calibri" panose="020F0502020204030204" pitchFamily="34" charset="0"/>
              </a:rPr>
              <a:t>Nose:</a:t>
            </a:r>
            <a:endParaRPr lang="en-US" altLang="zh-CN" sz="1400" b="1" dirty="0">
              <a:latin typeface="Calibri" panose="020F0502020204030204" pitchFamily="34" charset="0"/>
            </a:endParaRPr>
          </a:p>
          <a:p>
            <a:pPr>
              <a:spcAft>
                <a:spcPts val="275"/>
              </a:spcAft>
            </a:pPr>
            <a:r>
              <a:rPr lang="en-US" altLang="zh-CN" sz="1400" dirty="0">
                <a:latin typeface="Calibri" panose="020F0502020204030204" pitchFamily="34" charset="0"/>
              </a:rPr>
              <a:t>Blackberry and cassis expression and deep plum notes.</a:t>
            </a:r>
            <a:endParaRPr lang="en-US" altLang="zh-CN" sz="1400" dirty="0">
              <a:latin typeface="Calibri" panose="020F0502020204030204" pitchFamily="34" charset="0"/>
            </a:endParaRPr>
          </a:p>
          <a:p>
            <a:pPr>
              <a:spcAft>
                <a:spcPts val="275"/>
              </a:spcAft>
            </a:pPr>
            <a:r>
              <a:rPr lang="en-US" altLang="zh-CN" sz="1400" b="1" dirty="0">
                <a:latin typeface="Calibri" panose="020F0502020204030204" pitchFamily="34" charset="0"/>
              </a:rPr>
              <a:t>Palate:</a:t>
            </a:r>
            <a:endParaRPr lang="en-US" altLang="zh-CN" sz="1400" b="1" dirty="0">
              <a:latin typeface="Calibri" panose="020F0502020204030204" pitchFamily="34" charset="0"/>
            </a:endParaRPr>
          </a:p>
          <a:p>
            <a:pPr>
              <a:spcAft>
                <a:spcPts val="275"/>
              </a:spcAft>
            </a:pPr>
            <a:r>
              <a:rPr lang="en-US" altLang="zh-CN" sz="1400" dirty="0">
                <a:latin typeface="Calibri" panose="020F0502020204030204" pitchFamily="34" charset="0"/>
              </a:rPr>
              <a:t>Cabernet Sauvignon gave the wine its generous core of briary blackberry and cassis expression, while we increased the amount of Merlot this year to tame the tannins and add plush mid-palate texture.</a:t>
            </a:r>
            <a:endParaRPr lang="zh-CN" altLang="en-US" sz="1400" dirty="0" err="1">
              <a:latin typeface="Calibri" panose="020F0502020204030204" pitchFamily="34" charset="0"/>
            </a:endParaRPr>
          </a:p>
        </p:txBody>
      </p:sp>
      <p:sp>
        <p:nvSpPr>
          <p:cNvPr id="8" name="TextBox 7"/>
          <p:cNvSpPr txBox="1"/>
          <p:nvPr/>
        </p:nvSpPr>
        <p:spPr>
          <a:xfrm>
            <a:off x="7221224" y="1605827"/>
            <a:ext cx="3198993" cy="1612158"/>
          </a:xfrm>
          <a:prstGeom prst="rect">
            <a:avLst/>
          </a:prstGeom>
          <a:noFill/>
          <a:ln>
            <a:noFill/>
          </a:ln>
        </p:spPr>
        <p:txBody>
          <a:bodyPr vert="horz" wrap="square" lIns="33231" tIns="33231" rIns="33231" bIns="33231" numCol="1" rtlCol="0" anchor="t" anchorCtr="0" compatLnSpc="1">
            <a:noAutofit/>
          </a:bodyPr>
          <a:lstStyle/>
          <a:p>
            <a:pPr>
              <a:lnSpc>
                <a:spcPct val="120000"/>
              </a:lnSpc>
              <a:spcAft>
                <a:spcPts val="275"/>
              </a:spcAft>
            </a:pPr>
            <a:r>
              <a:rPr lang="zh-CN" altLang="en-US" sz="1200" b="1" dirty="0">
                <a:latin typeface="Calibri" panose="020F0502020204030204" pitchFamily="34" charset="0"/>
              </a:rPr>
              <a:t>产区</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75"/>
              </a:spcAft>
            </a:pPr>
            <a:r>
              <a:rPr lang="zh-CN" altLang="en-US" sz="1200" dirty="0">
                <a:latin typeface="Calibri" panose="020F0502020204030204" pitchFamily="34" charset="0"/>
              </a:rPr>
              <a:t>纳帕谷</a:t>
            </a:r>
            <a:endParaRPr lang="en-US" altLang="zh-CN" sz="1200" dirty="0">
              <a:latin typeface="Calibri" panose="020F0502020204030204" pitchFamily="34" charset="0"/>
            </a:endParaRPr>
          </a:p>
          <a:p>
            <a:pPr>
              <a:lnSpc>
                <a:spcPct val="120000"/>
              </a:lnSpc>
              <a:spcAft>
                <a:spcPts val="275"/>
              </a:spcAft>
            </a:pPr>
            <a:r>
              <a:rPr lang="zh-CN" altLang="en-US" sz="1200" b="1" dirty="0">
                <a:latin typeface="Calibri" panose="020F0502020204030204" pitchFamily="34" charset="0"/>
              </a:rPr>
              <a:t>品种</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75"/>
              </a:spcAft>
            </a:pPr>
            <a:r>
              <a:rPr lang="zh-CN" altLang="en-US" sz="1200" dirty="0">
                <a:latin typeface="Calibri" panose="020F0502020204030204" pitchFamily="34" charset="0"/>
              </a:rPr>
              <a:t>赤霞珠，梅洛，其他葡萄品种</a:t>
            </a:r>
            <a:endParaRPr lang="en-US" altLang="zh-CN" sz="1200" dirty="0">
              <a:latin typeface="Calibri" panose="020F0502020204030204" pitchFamily="34" charset="0"/>
            </a:endParaRPr>
          </a:p>
          <a:p>
            <a:pPr>
              <a:lnSpc>
                <a:spcPct val="120000"/>
              </a:lnSpc>
              <a:spcAft>
                <a:spcPts val="275"/>
              </a:spcAft>
            </a:pPr>
            <a:r>
              <a:rPr lang="zh-CN" altLang="en-US" sz="1200" b="1" dirty="0">
                <a:latin typeface="Calibri" panose="020F0502020204030204" pitchFamily="34" charset="0"/>
              </a:rPr>
              <a:t>颜色</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75"/>
              </a:spcAft>
            </a:pPr>
            <a:r>
              <a:rPr lang="zh-CN" altLang="en-US" sz="1200" dirty="0">
                <a:latin typeface="Calibri" panose="020F0502020204030204" pitchFamily="34" charset="0"/>
              </a:rPr>
              <a:t>深紫红色</a:t>
            </a:r>
            <a:r>
              <a:rPr lang="en-US" altLang="zh-CN" sz="1200" dirty="0">
                <a:latin typeface="Calibri" panose="020F0502020204030204" pitchFamily="34" charset="0"/>
              </a:rPr>
              <a:t>	</a:t>
            </a:r>
            <a:endParaRPr lang="en-US" altLang="zh-CN" sz="1200" dirty="0">
              <a:latin typeface="Calibri" panose="020F0502020204030204" pitchFamily="34" charset="0"/>
            </a:endParaRPr>
          </a:p>
          <a:p>
            <a:pPr>
              <a:lnSpc>
                <a:spcPct val="120000"/>
              </a:lnSpc>
              <a:spcAft>
                <a:spcPts val="275"/>
              </a:spcAft>
            </a:pPr>
            <a:r>
              <a:rPr lang="zh-CN" altLang="en-US" sz="1200" b="1" dirty="0">
                <a:latin typeface="Calibri" panose="020F0502020204030204" pitchFamily="34" charset="0"/>
              </a:rPr>
              <a:t>香气</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75"/>
              </a:spcAft>
            </a:pPr>
            <a:r>
              <a:rPr lang="zh-CN" altLang="en-US" sz="1200" dirty="0"/>
              <a:t>馥郁的黑莓和李子的香气</a:t>
            </a:r>
            <a:endParaRPr lang="en-US" altLang="zh-CN" sz="1200" dirty="0"/>
          </a:p>
          <a:p>
            <a:pPr>
              <a:lnSpc>
                <a:spcPct val="120000"/>
              </a:lnSpc>
              <a:spcAft>
                <a:spcPts val="275"/>
              </a:spcAft>
            </a:pPr>
            <a:r>
              <a:rPr lang="zh-CN" altLang="en-US" sz="1200" b="1" dirty="0">
                <a:latin typeface="Calibri" panose="020F0502020204030204" pitchFamily="34" charset="0"/>
              </a:rPr>
              <a:t>口感</a:t>
            </a:r>
            <a:r>
              <a:rPr lang="en-US" altLang="zh-CN" sz="1200" b="1" dirty="0">
                <a:latin typeface="Calibri" panose="020F0502020204030204" pitchFamily="34" charset="0"/>
              </a:rPr>
              <a:t>:</a:t>
            </a:r>
            <a:endParaRPr lang="en-US" altLang="zh-CN" sz="1200" b="1" dirty="0">
              <a:latin typeface="Calibri" panose="020F0502020204030204" pitchFamily="34" charset="0"/>
            </a:endParaRPr>
          </a:p>
          <a:p>
            <a:pPr>
              <a:lnSpc>
                <a:spcPct val="120000"/>
              </a:lnSpc>
              <a:spcAft>
                <a:spcPts val="275"/>
              </a:spcAft>
            </a:pPr>
            <a:r>
              <a:rPr lang="zh-CN" altLang="en-US" sz="1200" dirty="0">
                <a:latin typeface="Calibri" panose="020F0502020204030204" pitchFamily="34" charset="0"/>
              </a:rPr>
              <a:t>丰富的赤霞珠特有的的黑莓和黑醋栗的味道，梅洛的加入控制了单宁的涩度，提升了口感。完美收结。</a:t>
            </a:r>
            <a:endParaRPr lang="zh-CN" altLang="en-US" sz="1200" dirty="0">
              <a:latin typeface="Calibri" panose="020F0502020204030204" pitchFamily="34" charset="0"/>
            </a:endParaRPr>
          </a:p>
        </p:txBody>
      </p:sp>
      <p:pic>
        <p:nvPicPr>
          <p:cNvPr id="9" name="Picture 8"/>
          <p:cNvPicPr>
            <a:picLocks noChangeAspect="1"/>
          </p:cNvPicPr>
          <p:nvPr/>
        </p:nvPicPr>
        <p:blipFill>
          <a:blip r:embed="rId1"/>
          <a:stretch>
            <a:fillRect/>
          </a:stretch>
        </p:blipFill>
        <p:spPr>
          <a:xfrm>
            <a:off x="9241035" y="5648768"/>
            <a:ext cx="1299714" cy="714619"/>
          </a:xfrm>
          <a:prstGeom prst="rect">
            <a:avLst/>
          </a:prstGeom>
        </p:spPr>
      </p:pic>
      <p:pic>
        <p:nvPicPr>
          <p:cNvPr id="6" name="Picture 5"/>
          <p:cNvPicPr>
            <a:picLocks noChangeAspect="1"/>
          </p:cNvPicPr>
          <p:nvPr/>
        </p:nvPicPr>
        <p:blipFill>
          <a:blip r:embed="rId2"/>
          <a:stretch>
            <a:fillRect/>
          </a:stretch>
        </p:blipFill>
        <p:spPr>
          <a:xfrm>
            <a:off x="5419850" y="1356891"/>
            <a:ext cx="1329586" cy="4291877"/>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4.xml><?xml version="1.0" encoding="utf-8"?>
<p:tagLst xmlns:p="http://schemas.openxmlformats.org/presentationml/2006/main">
  <p:tag name="THINKCELLSHAPEDONOTDELETE" val="thinkcellActiveDocDoNotDelete"/>
</p:tagLst>
</file>

<file path=ppt/tags/tag5.xml><?xml version="1.0" encoding="utf-8"?>
<p:tagLst xmlns:p="http://schemas.openxmlformats.org/presentationml/2006/main">
  <p:tag name="THINKCELLSHAPEDONOTDELETE" val="pz4cNIKQTHkmi9emCIQXz4A"/>
</p:tagLst>
</file>

<file path=ppt/tags/tag6.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7.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8.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heme/theme1.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08112011 TWE PPT User friendlyTemplate v1">
  <a:themeElements>
    <a:clrScheme name="Strategy Colour Scheme 1">
      <a:dk1>
        <a:srgbClr val="000000"/>
      </a:dk1>
      <a:lt1>
        <a:srgbClr val="FFFFFF"/>
      </a:lt1>
      <a:dk2>
        <a:srgbClr val="046A38"/>
      </a:dk2>
      <a:lt2>
        <a:srgbClr val="D5D5D5"/>
      </a:lt2>
      <a:accent1>
        <a:srgbClr val="B6121B"/>
      </a:accent1>
      <a:accent2>
        <a:srgbClr val="54585A"/>
      </a:accent2>
      <a:accent3>
        <a:srgbClr val="FFB81C"/>
      </a:accent3>
      <a:accent4>
        <a:srgbClr val="004B87"/>
      </a:accent4>
      <a:accent5>
        <a:srgbClr val="046A38"/>
      </a:accent5>
      <a:accent6>
        <a:srgbClr val="6C1D45"/>
      </a:accent6>
      <a:hlink>
        <a:srgbClr val="FFB81C"/>
      </a:hlink>
      <a:folHlink>
        <a:srgbClr val="004B87"/>
      </a:folHlink>
    </a:clrScheme>
    <a:fontScheme name="Txt Full Page Width">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bg1">
              <a:lumMod val="50000"/>
            </a:schemeClr>
          </a:solidFill>
          <a:prstDash val="solid"/>
          <a:round/>
          <a:headEnd type="none" w="med" len="med"/>
          <a:tailEnd type="none" w="med" len="med"/>
        </a:ln>
      </a:spPr>
      <a:bodyPr rot="0" spcFirstLastPara="0" vertOverflow="overflow" horzOverflow="overflow" vert="horz" wrap="square" lIns="36000" tIns="36000" rIns="36000" bIns="36000" numCol="1" spcCol="0" rtlCol="0" fromWordArt="0" anchor="ctr" anchorCtr="0" forceAA="0" compatLnSpc="1">
        <a:noAutofit/>
      </a:bodyPr>
      <a:lstStyle>
        <a:defPPr marL="0" marR="0" indent="0" algn="ctr" defTabSz="914400" rtl="0" eaLnBrk="1" fontAlgn="base" latinLnBrk="0" hangingPunct="1">
          <a:lnSpc>
            <a:spcPct val="100000"/>
          </a:lnSpc>
          <a:spcBef>
            <a:spcPct val="0"/>
          </a:spcBef>
          <a:spcAft>
            <a:spcPct val="0"/>
          </a:spcAft>
          <a:buClrTx/>
          <a:buSzTx/>
          <a:buFontTx/>
          <a:buNone/>
          <a:defRPr kumimoji="0" sz="1200" i="0" u="none" strike="noStrike" cap="none" normalizeH="0" baseline="0" dirty="0" smtClean="0">
            <a:ln>
              <a:noFill/>
            </a:ln>
            <a:effectLst/>
          </a:defRPr>
        </a:defPPr>
      </a:lstStyle>
    </a:spDef>
    <a:lnDef>
      <a:spPr bwMode="auto">
        <a:noFill/>
        <a:ln w="12700" cap="flat" cmpd="sng" algn="ctr">
          <a:solidFill>
            <a:schemeClr val="tx1"/>
          </a:solidFill>
          <a:prstDash val="solid"/>
          <a:round/>
          <a:headEnd type="none" w="med" len="med"/>
          <a:tailEnd type="none" w="med" len="med"/>
        </a:ln>
      </a:spPr>
      <a:bodyPr/>
      <a:lstStyle/>
    </a:lnDef>
    <a:txDef>
      <a:spPr>
        <a:noFill/>
        <a:ln>
          <a:noFill/>
        </a:ln>
      </a:spPr>
      <a:bodyPr vert="horz" wrap="square" lIns="36000" tIns="36000" rIns="36000" bIns="36000" numCol="1" rtlCol="0" anchor="t" anchorCtr="0" compatLnSpc="1">
        <a:noAutofit/>
      </a:bodyPr>
      <a:lstStyle>
        <a:defPPr>
          <a:lnSpc>
            <a:spcPct val="100000"/>
          </a:lnSpc>
          <a:spcBef>
            <a:spcPts val="0"/>
          </a:spcBef>
          <a:spcAft>
            <a:spcPts val="300"/>
          </a:spcAft>
          <a:defRPr sz="1200" dirty="0" err="1" smtClean="0"/>
        </a:defPPr>
      </a:lstStyle>
    </a:txDef>
  </a:objectDefaults>
  <a:extraClrSchemeLst>
    <a:extraClrScheme>
      <a:clrScheme name="Txt Full Page Width 1">
        <a:dk1>
          <a:srgbClr val="000000"/>
        </a:dk1>
        <a:lt1>
          <a:srgbClr val="FFFFFF"/>
        </a:lt1>
        <a:dk2>
          <a:srgbClr val="B6121B"/>
        </a:dk2>
        <a:lt2>
          <a:srgbClr val="D5D5D5"/>
        </a:lt2>
        <a:accent1>
          <a:srgbClr val="F0F0F0"/>
        </a:accent1>
        <a:accent2>
          <a:srgbClr val="D5D5D5"/>
        </a:accent2>
        <a:accent3>
          <a:srgbClr val="FFFFFF"/>
        </a:accent3>
        <a:accent4>
          <a:srgbClr val="000000"/>
        </a:accent4>
        <a:accent5>
          <a:srgbClr val="F6F6F6"/>
        </a:accent5>
        <a:accent6>
          <a:srgbClr val="C1C1C1"/>
        </a:accent6>
        <a:hlink>
          <a:srgbClr val="BCBBC0"/>
        </a:hlink>
        <a:folHlink>
          <a:srgbClr val="7F7E8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3304</Words>
  <Application>WPS 演示</Application>
  <PresentationFormat>宽屏</PresentationFormat>
  <Paragraphs>161</Paragraphs>
  <Slides>7</Slides>
  <Notes>31</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7</vt:i4>
      </vt:variant>
    </vt:vector>
  </HeadingPairs>
  <TitlesOfParts>
    <vt:vector size="19" baseType="lpstr">
      <vt:lpstr>Arial</vt:lpstr>
      <vt:lpstr>宋体</vt:lpstr>
      <vt:lpstr>Wingdings</vt:lpstr>
      <vt:lpstr>黑体</vt:lpstr>
      <vt:lpstr>Calibri</vt:lpstr>
      <vt:lpstr>微软雅黑</vt:lpstr>
      <vt:lpstr>Arial Unicode MS</vt:lpstr>
      <vt:lpstr>Symbol</vt:lpstr>
      <vt:lpstr>Arial</vt:lpstr>
      <vt:lpstr>Office 主题</vt:lpstr>
      <vt:lpstr>5_08112011 TWE PPT User friendlyTemplate v1</vt:lpstr>
      <vt:lpstr>TCLayout.ActiveDocument.1</vt:lpstr>
      <vt:lpstr>空白演示</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镜花水月13400034458</cp:lastModifiedBy>
  <cp:revision>3</cp:revision>
  <dcterms:created xsi:type="dcterms:W3CDTF">2018-03-01T02:03:00Z</dcterms:created>
  <dcterms:modified xsi:type="dcterms:W3CDTF">2018-06-26T06:39:41Z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2052-10.1.0.7452</vt:lpwstr>
  </property>
</Properties>
</file>